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61" r:id="rId3"/>
    <p:sldId id="262" r:id="rId4"/>
    <p:sldId id="291" r:id="rId5"/>
    <p:sldId id="273" r:id="rId6"/>
    <p:sldId id="293" r:id="rId7"/>
    <p:sldId id="289" r:id="rId8"/>
    <p:sldId id="287" r:id="rId9"/>
    <p:sldId id="288" r:id="rId10"/>
    <p:sldId id="277" r:id="rId11"/>
    <p:sldId id="278" r:id="rId12"/>
    <p:sldId id="279" r:id="rId13"/>
    <p:sldId id="280" r:id="rId14"/>
    <p:sldId id="283" r:id="rId15"/>
    <p:sldId id="284" r:id="rId16"/>
    <p:sldId id="285" r:id="rId17"/>
    <p:sldId id="257" r:id="rId18"/>
    <p:sldId id="264" r:id="rId19"/>
    <p:sldId id="274" r:id="rId20"/>
    <p:sldId id="265" r:id="rId21"/>
    <p:sldId id="286" r:id="rId22"/>
    <p:sldId id="275" r:id="rId23"/>
    <p:sldId id="268" r:id="rId24"/>
    <p:sldId id="269" r:id="rId25"/>
    <p:sldId id="290" r:id="rId26"/>
    <p:sldId id="292" r:id="rId27"/>
    <p:sldId id="294" r:id="rId28"/>
    <p:sldId id="27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6" d="100"/>
          <a:sy n="66" d="100"/>
        </p:scale>
        <p:origin x="102"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998391-4879-4834-8A69-457425B260F3}" type="datetimeFigureOut">
              <a:rPr lang="en-US" smtClean="0"/>
              <a:t>8/18/2014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044B8-B4BC-4538-BCB4-B074F0F2D5B5}" type="slidenum">
              <a:rPr lang="en-US" smtClean="0"/>
              <a:t>‹#›</a:t>
            </a:fld>
            <a:endParaRPr lang="en-US"/>
          </a:p>
        </p:txBody>
      </p:sp>
    </p:spTree>
    <p:extLst>
      <p:ext uri="{BB962C8B-B14F-4D97-AF65-F5344CB8AC3E}">
        <p14:creationId xmlns:p14="http://schemas.microsoft.com/office/powerpoint/2010/main" val="2545777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Stacie Thompson’s slide</a:t>
            </a:r>
            <a:endParaRPr lang="en-US" dirty="0"/>
          </a:p>
        </p:txBody>
      </p:sp>
      <p:sp>
        <p:nvSpPr>
          <p:cNvPr id="4" name="Slide Number Placeholder 3"/>
          <p:cNvSpPr>
            <a:spLocks noGrp="1"/>
          </p:cNvSpPr>
          <p:nvPr>
            <p:ph type="sldNum" sz="quarter" idx="10"/>
          </p:nvPr>
        </p:nvSpPr>
        <p:spPr/>
        <p:txBody>
          <a:bodyPr/>
          <a:lstStyle/>
          <a:p>
            <a:fld id="{5D9DE84B-DA2D-4D98-BC67-57AC7576815F}" type="slidenum">
              <a:rPr lang="en-US" smtClean="0"/>
              <a:t>19</a:t>
            </a:fld>
            <a:endParaRPr lang="en-US"/>
          </a:p>
        </p:txBody>
      </p:sp>
    </p:spTree>
    <p:extLst>
      <p:ext uri="{BB962C8B-B14F-4D97-AF65-F5344CB8AC3E}">
        <p14:creationId xmlns:p14="http://schemas.microsoft.com/office/powerpoint/2010/main" val="1319665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8/18/2014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8/18/2014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odreads.com/author/show/3503.Maya_Angelo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goodreads.com/author/show/3503.Maya_Angelo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August Faculty Meeting </a:t>
            </a:r>
            <a:endParaRPr lang="en-US" dirty="0"/>
          </a:p>
        </p:txBody>
      </p:sp>
      <p:sp>
        <p:nvSpPr>
          <p:cNvPr id="3" name="Subtitle 2"/>
          <p:cNvSpPr>
            <a:spLocks noGrp="1"/>
          </p:cNvSpPr>
          <p:nvPr>
            <p:ph type="subTitle" idx="1"/>
          </p:nvPr>
        </p:nvSpPr>
        <p:spPr/>
        <p:txBody>
          <a:bodyPr/>
          <a:lstStyle/>
          <a:p>
            <a:r>
              <a:rPr lang="en-US" dirty="0" smtClean="0"/>
              <a:t>2014-2015</a:t>
            </a:r>
            <a:endParaRPr lang="en-US" dirty="0"/>
          </a:p>
        </p:txBody>
      </p:sp>
    </p:spTree>
    <p:extLst>
      <p:ext uri="{BB962C8B-B14F-4D97-AF65-F5344CB8AC3E}">
        <p14:creationId xmlns:p14="http://schemas.microsoft.com/office/powerpoint/2010/main" val="394823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sto MT" panose="02040603050505030304" pitchFamily="18" charset="0"/>
              </a:rPr>
              <a:t>2014-2015 PBIS/Character Team</a:t>
            </a:r>
            <a:endParaRPr lang="en-US" sz="3600" b="1" dirty="0">
              <a:latin typeface="Calisto MT" panose="02040603050505030304" pitchFamily="18" charset="0"/>
            </a:endParaRPr>
          </a:p>
        </p:txBody>
      </p:sp>
      <p:sp>
        <p:nvSpPr>
          <p:cNvPr id="3" name="Content Placeholder 2"/>
          <p:cNvSpPr>
            <a:spLocks noGrp="1"/>
          </p:cNvSpPr>
          <p:nvPr>
            <p:ph idx="1"/>
          </p:nvPr>
        </p:nvSpPr>
        <p:spPr>
          <a:xfrm>
            <a:off x="1024128" y="2206752"/>
            <a:ext cx="9720073" cy="4431554"/>
          </a:xfrm>
        </p:spPr>
        <p:txBody>
          <a:bodyPr>
            <a:normAutofit fontScale="55000" lnSpcReduction="20000"/>
          </a:bodyPr>
          <a:lstStyle/>
          <a:p>
            <a:pPr lvl="0"/>
            <a:r>
              <a:rPr lang="en-US" sz="2900" b="1" dirty="0" smtClean="0">
                <a:latin typeface="Calisto MT" panose="02040603050505030304" pitchFamily="18" charset="0"/>
              </a:rPr>
              <a:t> </a:t>
            </a:r>
            <a:r>
              <a:rPr lang="en-US" sz="2900" b="1" dirty="0"/>
              <a:t>Pam </a:t>
            </a:r>
            <a:r>
              <a:rPr lang="en-US" sz="2900" b="1" dirty="0" err="1"/>
              <a:t>Hazell</a:t>
            </a:r>
            <a:r>
              <a:rPr lang="en-US" sz="2900" b="1" dirty="0"/>
              <a:t> (Coach) 			</a:t>
            </a:r>
            <a:endParaRPr lang="en-US" sz="2900" dirty="0"/>
          </a:p>
          <a:p>
            <a:r>
              <a:rPr lang="en-US" sz="2900" b="1" dirty="0"/>
              <a:t> </a:t>
            </a:r>
            <a:r>
              <a:rPr lang="en-US" sz="2900" b="1" dirty="0" smtClean="0"/>
              <a:t>Ben </a:t>
            </a:r>
            <a:r>
              <a:rPr lang="en-US" sz="2900" b="1" dirty="0" err="1"/>
              <a:t>Lekar</a:t>
            </a:r>
            <a:r>
              <a:rPr lang="en-US" sz="2900" b="1" dirty="0"/>
              <a:t>	</a:t>
            </a:r>
            <a:endParaRPr lang="en-US" sz="2900" dirty="0"/>
          </a:p>
          <a:p>
            <a:pPr lvl="0"/>
            <a:r>
              <a:rPr lang="en-US" sz="2900" b="1" dirty="0"/>
              <a:t>Melissa Harris</a:t>
            </a:r>
            <a:endParaRPr lang="en-US" sz="2900" dirty="0"/>
          </a:p>
          <a:p>
            <a:pPr lvl="0"/>
            <a:r>
              <a:rPr lang="en-US" sz="2900" b="1" dirty="0"/>
              <a:t>Cody </a:t>
            </a:r>
            <a:r>
              <a:rPr lang="en-US" sz="2900" b="1" dirty="0" err="1"/>
              <a:t>Swearengin</a:t>
            </a:r>
            <a:r>
              <a:rPr lang="en-US" sz="2900" b="1" dirty="0"/>
              <a:t>			</a:t>
            </a:r>
            <a:endParaRPr lang="en-US" sz="2900" dirty="0"/>
          </a:p>
          <a:p>
            <a:pPr lvl="0"/>
            <a:r>
              <a:rPr lang="en-US" sz="2900" b="1" dirty="0"/>
              <a:t>Lindsey Brummel</a:t>
            </a:r>
            <a:endParaRPr lang="en-US" sz="2900" dirty="0"/>
          </a:p>
          <a:p>
            <a:pPr lvl="0"/>
            <a:r>
              <a:rPr lang="en-US" sz="2900" b="1" dirty="0" err="1"/>
              <a:t>Daralyn</a:t>
            </a:r>
            <a:r>
              <a:rPr lang="en-US" sz="2900" b="1" dirty="0"/>
              <a:t> Scroggins					  </a:t>
            </a:r>
            <a:r>
              <a:rPr lang="en-US" sz="2900" b="1" dirty="0" smtClean="0"/>
              <a:t>				 </a:t>
            </a:r>
          </a:p>
          <a:p>
            <a:pPr lvl="0"/>
            <a:r>
              <a:rPr lang="en-US" sz="2900" b="1" dirty="0" err="1" smtClean="0"/>
              <a:t>Bayli</a:t>
            </a:r>
            <a:r>
              <a:rPr lang="en-US" sz="2900" b="1" dirty="0" smtClean="0"/>
              <a:t> </a:t>
            </a:r>
            <a:r>
              <a:rPr lang="en-US" sz="2900" b="1" dirty="0" err="1"/>
              <a:t>Ijames</a:t>
            </a:r>
            <a:endParaRPr lang="en-US" sz="2900" dirty="0"/>
          </a:p>
          <a:p>
            <a:pPr lvl="0"/>
            <a:r>
              <a:rPr lang="en-US" sz="2900" b="1" dirty="0"/>
              <a:t>Melissa </a:t>
            </a:r>
            <a:r>
              <a:rPr lang="en-US" sz="2900" b="1" dirty="0" err="1"/>
              <a:t>Halbrook</a:t>
            </a:r>
            <a:r>
              <a:rPr lang="en-US" sz="2900" b="1" dirty="0"/>
              <a:t>	</a:t>
            </a:r>
            <a:endParaRPr lang="en-US" sz="2900" dirty="0"/>
          </a:p>
          <a:p>
            <a:pPr lvl="0"/>
            <a:r>
              <a:rPr lang="en-US" sz="2900" b="1" dirty="0"/>
              <a:t>Ellie Brubaker			</a:t>
            </a:r>
            <a:endParaRPr lang="en-US" sz="2900" dirty="0"/>
          </a:p>
          <a:p>
            <a:pPr lvl="0"/>
            <a:r>
              <a:rPr lang="en-US" sz="2900" b="1" dirty="0"/>
              <a:t>Victoria </a:t>
            </a:r>
            <a:r>
              <a:rPr lang="en-US" sz="2900" b="1" dirty="0" err="1"/>
              <a:t>Hutsell</a:t>
            </a:r>
            <a:endParaRPr lang="en-US" sz="2900" dirty="0"/>
          </a:p>
          <a:p>
            <a:pPr lvl="0"/>
            <a:r>
              <a:rPr lang="en-US" sz="2900" b="1" dirty="0"/>
              <a:t>Jessica Dale</a:t>
            </a:r>
            <a:endParaRPr lang="en-US" sz="2900" dirty="0"/>
          </a:p>
          <a:p>
            <a:pPr lvl="0"/>
            <a:r>
              <a:rPr lang="en-US" sz="2900" b="1" dirty="0"/>
              <a:t>Julie </a:t>
            </a:r>
            <a:r>
              <a:rPr lang="en-US" sz="2900" b="1" dirty="0" err="1"/>
              <a:t>Ipock</a:t>
            </a:r>
            <a:endParaRPr lang="en-US" sz="2900" dirty="0"/>
          </a:p>
          <a:p>
            <a:pPr lvl="0"/>
            <a:r>
              <a:rPr lang="en-US" sz="2900" b="1" dirty="0"/>
              <a:t>Stacie Thompson (Admin. Rep.) </a:t>
            </a:r>
            <a:endParaRPr lang="en-US" sz="2900" dirty="0"/>
          </a:p>
          <a:p>
            <a:endParaRPr lang="en-US" sz="2400" b="1" dirty="0">
              <a:latin typeface="Calisto MT" panose="02040603050505030304" pitchFamily="18" charset="0"/>
            </a:endParaRPr>
          </a:p>
        </p:txBody>
      </p:sp>
    </p:spTree>
    <p:extLst>
      <p:ext uri="{BB962C8B-B14F-4D97-AF65-F5344CB8AC3E}">
        <p14:creationId xmlns:p14="http://schemas.microsoft.com/office/powerpoint/2010/main" val="347162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cap="none" spc="0" dirty="0" smtClean="0">
                <a:ln w="0"/>
                <a:solidFill>
                  <a:schemeClr val="tx1"/>
                </a:solidFill>
                <a:effectLst>
                  <a:outerShdw blurRad="38100" dist="19050" dir="2700000" algn="tl" rotWithShape="0">
                    <a:schemeClr val="dk1">
                      <a:alpha val="40000"/>
                    </a:schemeClr>
                  </a:outerShdw>
                </a:effectLst>
                <a:latin typeface="Calisto MT" panose="02040603050505030304" pitchFamily="18" charset="0"/>
              </a:rPr>
              <a:t>    Positive </a:t>
            </a:r>
            <a:r>
              <a:rPr lang="en-US" sz="4000" cap="none" spc="0" dirty="0">
                <a:ln w="0"/>
                <a:solidFill>
                  <a:schemeClr val="tx1"/>
                </a:solidFill>
                <a:effectLst>
                  <a:outerShdw blurRad="38100" dist="19050" dir="2700000" algn="tl" rotWithShape="0">
                    <a:schemeClr val="dk1">
                      <a:alpha val="40000"/>
                    </a:schemeClr>
                  </a:outerShdw>
                </a:effectLst>
                <a:latin typeface="Calisto MT" panose="02040603050505030304" pitchFamily="18" charset="0"/>
              </a:rPr>
              <a:t>B</a:t>
            </a:r>
            <a:r>
              <a:rPr lang="en-US" sz="4000" cap="none" spc="0" dirty="0" smtClean="0">
                <a:ln w="0"/>
                <a:solidFill>
                  <a:schemeClr val="tx1"/>
                </a:solidFill>
                <a:effectLst>
                  <a:outerShdw blurRad="38100" dist="19050" dir="2700000" algn="tl" rotWithShape="0">
                    <a:schemeClr val="dk1">
                      <a:alpha val="40000"/>
                    </a:schemeClr>
                  </a:outerShdw>
                </a:effectLst>
                <a:latin typeface="Calisto MT" panose="02040603050505030304" pitchFamily="18" charset="0"/>
              </a:rPr>
              <a:t>ehavior Instructional Support</a:t>
            </a:r>
            <a:endParaRPr lang="en-US" sz="4000" cap="none" spc="0" dirty="0">
              <a:ln w="0"/>
              <a:solidFill>
                <a:schemeClr val="tx1"/>
              </a:solidFill>
              <a:effectLst>
                <a:outerShdw blurRad="38100" dist="19050" dir="2700000" algn="tl" rotWithShape="0">
                  <a:schemeClr val="dk1">
                    <a:alpha val="40000"/>
                  </a:schemeClr>
                </a:outerShdw>
              </a:effectLst>
              <a:latin typeface="Calisto MT" panose="02040603050505030304" pitchFamily="18" charset="0"/>
            </a:endParaRPr>
          </a:p>
        </p:txBody>
      </p:sp>
      <p:sp>
        <p:nvSpPr>
          <p:cNvPr id="3" name="Content Placeholder 2"/>
          <p:cNvSpPr>
            <a:spLocks noGrp="1"/>
          </p:cNvSpPr>
          <p:nvPr>
            <p:ph idx="1"/>
          </p:nvPr>
        </p:nvSpPr>
        <p:spPr/>
        <p:txBody>
          <a:bodyPr>
            <a:normAutofit/>
          </a:bodyPr>
          <a:lstStyle/>
          <a:p>
            <a:r>
              <a:rPr lang="en-US" sz="2200" dirty="0" smtClean="0"/>
              <a:t>The PBIS program strives to provide consistent building wide expectations for all students using common language. The goal of PBIS is to recognize and reinforce positive behavior in students. Our school’s recognition system is both individual and group focused. </a:t>
            </a:r>
          </a:p>
          <a:p>
            <a:r>
              <a:rPr lang="en-US" sz="2200" dirty="0" smtClean="0"/>
              <a:t>This year, our building is in Tier 2 which means we will focus more on individual student interventions. </a:t>
            </a:r>
            <a:endParaRPr lang="en-US" sz="2200" dirty="0"/>
          </a:p>
        </p:txBody>
      </p:sp>
    </p:spTree>
    <p:extLst>
      <p:ext uri="{BB962C8B-B14F-4D97-AF65-F5344CB8AC3E}">
        <p14:creationId xmlns:p14="http://schemas.microsoft.com/office/powerpoint/2010/main" val="282003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49596344"/>
              </p:ext>
            </p:extLst>
          </p:nvPr>
        </p:nvGraphicFramePr>
        <p:xfrm>
          <a:off x="-1" y="1901952"/>
          <a:ext cx="12192001" cy="4956049"/>
        </p:xfrm>
        <a:graphic>
          <a:graphicData uri="http://schemas.openxmlformats.org/drawingml/2006/table">
            <a:tbl>
              <a:tblPr firstRow="1" firstCol="1" lastRow="1" lastCol="1" bandRow="1" bandCol="1">
                <a:tableStyleId>{5C22544A-7EE6-4342-B048-85BDC9FD1C3A}</a:tableStyleId>
              </a:tblPr>
              <a:tblGrid>
                <a:gridCol w="1300882"/>
                <a:gridCol w="1361390"/>
                <a:gridCol w="1361390"/>
                <a:gridCol w="1058858"/>
                <a:gridCol w="1361390"/>
                <a:gridCol w="1210125"/>
                <a:gridCol w="1210125"/>
                <a:gridCol w="1512655"/>
                <a:gridCol w="1815186"/>
              </a:tblGrid>
              <a:tr h="908721">
                <a:tc>
                  <a:txBody>
                    <a:bodyPr/>
                    <a:lstStyle/>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Voice Level</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dirty="0">
                          <a:solidFill>
                            <a:schemeClr val="tx1"/>
                          </a:solidFill>
                          <a:effectLst/>
                        </a:rPr>
                        <a:t>All Settings</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0,1,2,3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dirty="0">
                          <a:solidFill>
                            <a:schemeClr val="tx1"/>
                          </a:solidFill>
                          <a:effectLst/>
                        </a:rPr>
                        <a:t>Classroom</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0,1,2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dirty="0">
                          <a:solidFill>
                            <a:schemeClr val="tx1"/>
                          </a:solidFill>
                          <a:effectLst/>
                        </a:rPr>
                        <a:t>Hallway</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0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dirty="0">
                          <a:solidFill>
                            <a:schemeClr val="tx1"/>
                          </a:solidFill>
                          <a:effectLst/>
                        </a:rPr>
                        <a:t>Playground</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1,2,3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dirty="0">
                          <a:solidFill>
                            <a:schemeClr val="tx1"/>
                          </a:solidFill>
                          <a:effectLst/>
                        </a:rPr>
                        <a:t>Cafeteria</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1,2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dirty="0">
                          <a:solidFill>
                            <a:schemeClr val="tx1"/>
                          </a:solidFill>
                          <a:effectLst/>
                        </a:rPr>
                        <a:t>Bathroom</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0,1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l">
                        <a:spcBef>
                          <a:spcPts val="0"/>
                        </a:spcBef>
                        <a:spcAft>
                          <a:spcPts val="0"/>
                        </a:spcAft>
                      </a:pPr>
                      <a:r>
                        <a:rPr lang="en-US" sz="1100" dirty="0">
                          <a:solidFill>
                            <a:schemeClr val="tx1"/>
                          </a:solidFill>
                          <a:effectLst/>
                        </a:rPr>
                        <a:t>Morning Gym-</a:t>
                      </a:r>
                    </a:p>
                    <a:p>
                      <a:pPr marL="0" marR="0" algn="l">
                        <a:spcBef>
                          <a:spcPts val="0"/>
                        </a:spcBef>
                        <a:spcAft>
                          <a:spcPts val="0"/>
                        </a:spcAft>
                      </a:pPr>
                      <a:r>
                        <a:rPr lang="en-US" sz="1100" dirty="0">
                          <a:solidFill>
                            <a:schemeClr val="tx1"/>
                          </a:solidFill>
                          <a:effectLst/>
                        </a:rPr>
                        <a:t>  Assembly</a:t>
                      </a:r>
                    </a:p>
                    <a:p>
                      <a:pPr marL="0" marR="0" algn="l">
                        <a:spcBef>
                          <a:spcPts val="0"/>
                        </a:spcBef>
                        <a:spcAft>
                          <a:spcPts val="0"/>
                        </a:spcAft>
                      </a:pPr>
                      <a:r>
                        <a:rPr lang="en-US" sz="1100" dirty="0">
                          <a:solidFill>
                            <a:schemeClr val="tx1"/>
                          </a:solidFill>
                          <a:effectLst/>
                        </a:rPr>
                        <a:t> </a:t>
                      </a:r>
                    </a:p>
                    <a:p>
                      <a:pPr marL="0" marR="0" algn="l">
                        <a:spcBef>
                          <a:spcPts val="0"/>
                        </a:spcBef>
                        <a:spcAft>
                          <a:spcPts val="0"/>
                        </a:spcAft>
                      </a:pPr>
                      <a:r>
                        <a:rPr lang="en-US" sz="1100" dirty="0">
                          <a:solidFill>
                            <a:schemeClr val="tx1"/>
                          </a:solidFill>
                          <a:effectLst/>
                        </a:rPr>
                        <a:t>     0,1 </a:t>
                      </a:r>
                    </a:p>
                    <a:p>
                      <a:pPr marL="0" marR="0" algn="l">
                        <a:spcBef>
                          <a:spcPts val="0"/>
                        </a:spcBef>
                        <a:spcAft>
                          <a:spcPts val="0"/>
                        </a:spcAft>
                      </a:pPr>
                      <a:r>
                        <a:rPr lang="en-US" sz="1100" dirty="0">
                          <a:solidFill>
                            <a:schemeClr val="tx1"/>
                          </a:solidFill>
                          <a:effectLst/>
                        </a:rPr>
                        <a:t>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l">
                        <a:spcBef>
                          <a:spcPts val="0"/>
                        </a:spcBef>
                        <a:spcAft>
                          <a:spcPts val="0"/>
                        </a:spcAft>
                      </a:pPr>
                      <a:r>
                        <a:rPr lang="en-US" sz="1100" dirty="0">
                          <a:solidFill>
                            <a:schemeClr val="tx1"/>
                          </a:solidFill>
                          <a:effectLst/>
                        </a:rPr>
                        <a:t>       Bus</a:t>
                      </a:r>
                    </a:p>
                    <a:p>
                      <a:pPr marL="0" marR="0" algn="l">
                        <a:spcBef>
                          <a:spcPts val="0"/>
                        </a:spcBef>
                        <a:spcAft>
                          <a:spcPts val="0"/>
                        </a:spcAft>
                      </a:pPr>
                      <a:r>
                        <a:rPr lang="en-US" sz="1100" dirty="0">
                          <a:solidFill>
                            <a:schemeClr val="tx1"/>
                          </a:solidFill>
                          <a:effectLst/>
                        </a:rPr>
                        <a:t> </a:t>
                      </a:r>
                    </a:p>
                    <a:p>
                      <a:pPr marL="0" marR="0" algn="l">
                        <a:spcBef>
                          <a:spcPts val="0"/>
                        </a:spcBef>
                        <a:spcAft>
                          <a:spcPts val="0"/>
                        </a:spcAft>
                      </a:pPr>
                      <a:r>
                        <a:rPr lang="en-US" sz="1100" dirty="0">
                          <a:solidFill>
                            <a:schemeClr val="tx1"/>
                          </a:solidFill>
                          <a:effectLst/>
                        </a:rPr>
                        <a:t> </a:t>
                      </a:r>
                    </a:p>
                    <a:p>
                      <a:pPr marL="0" marR="0" algn="l">
                        <a:spcBef>
                          <a:spcPts val="0"/>
                        </a:spcBef>
                        <a:spcAft>
                          <a:spcPts val="0"/>
                        </a:spcAft>
                      </a:pPr>
                      <a:r>
                        <a:rPr lang="en-US" sz="1100" dirty="0">
                          <a:solidFill>
                            <a:schemeClr val="tx1"/>
                          </a:solidFill>
                          <a:effectLst/>
                        </a:rPr>
                        <a:t>      0,1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r>
              <a:tr h="1168901">
                <a:tc>
                  <a:txBody>
                    <a:bodyPr/>
                    <a:lstStyle/>
                    <a:p>
                      <a:pPr marL="0" marR="0" algn="ctr">
                        <a:spcBef>
                          <a:spcPts val="0"/>
                        </a:spcBef>
                        <a:spcAft>
                          <a:spcPts val="0"/>
                        </a:spcAft>
                      </a:pPr>
                      <a:r>
                        <a:rPr lang="en-US" sz="1100">
                          <a:solidFill>
                            <a:schemeClr val="tx1"/>
                          </a:solidFill>
                          <a:effectLst/>
                        </a:rPr>
                        <a:t> </a:t>
                      </a:r>
                    </a:p>
                    <a:p>
                      <a:pPr marL="0" marR="0" algn="ctr">
                        <a:spcBef>
                          <a:spcPts val="0"/>
                        </a:spcBef>
                        <a:spcAft>
                          <a:spcPts val="0"/>
                        </a:spcAft>
                      </a:pPr>
                      <a:r>
                        <a:rPr lang="en-US" sz="1100">
                          <a:solidFill>
                            <a:schemeClr val="tx1"/>
                          </a:solidFill>
                          <a:effectLst/>
                        </a:rPr>
                        <a:t>Take Care of Yourself</a:t>
                      </a:r>
                      <a:endParaRPr lang="en-US" sz="110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Be Safe</a:t>
                      </a:r>
                      <a:endParaRPr lang="en-US" sz="1100" b="1" dirty="0">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Do Your Learning Job</a:t>
                      </a:r>
                      <a:endParaRPr lang="en-US" sz="1100" b="1" dirty="0">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Short Line</a:t>
                      </a:r>
                      <a:endParaRPr lang="en-US" sz="1100" b="1" dirty="0">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Be Safe With Your Body</a:t>
                      </a:r>
                      <a:endParaRPr lang="en-US" sz="1100" b="1" dirty="0">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Use Good Manners</a:t>
                      </a:r>
                    </a:p>
                    <a:p>
                      <a:pPr marL="0" marR="0" algn="ctr">
                        <a:spcBef>
                          <a:spcPts val="0"/>
                        </a:spcBef>
                        <a:spcAft>
                          <a:spcPts val="0"/>
                        </a:spcAft>
                      </a:pPr>
                      <a:r>
                        <a:rPr lang="en-US" sz="1100" b="1" dirty="0">
                          <a:solidFill>
                            <a:schemeClr val="bg1"/>
                          </a:solidFill>
                          <a:effectLst/>
                        </a:rPr>
                        <a:t> </a:t>
                      </a:r>
                      <a:endParaRPr lang="en-US" sz="1100" b="1" dirty="0">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Do Your Job Quickly</a:t>
                      </a:r>
                      <a:endParaRPr lang="en-US" sz="1100" b="1" dirty="0">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Strong Sitters</a:t>
                      </a:r>
                    </a:p>
                    <a:p>
                      <a:pPr marL="0" marR="0" algn="ctr">
                        <a:spcBef>
                          <a:spcPts val="0"/>
                        </a:spcBef>
                        <a:spcAft>
                          <a:spcPts val="0"/>
                        </a:spcAft>
                      </a:pPr>
                      <a:r>
                        <a:rPr lang="en-US" sz="1100" b="1" dirty="0">
                          <a:solidFill>
                            <a:schemeClr val="bg1"/>
                          </a:solidFill>
                          <a:effectLst/>
                        </a:rPr>
                        <a:t> </a:t>
                      </a:r>
                      <a:endParaRPr lang="en-US" sz="1100" b="1" dirty="0">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Be Safe</a:t>
                      </a:r>
                    </a:p>
                    <a:p>
                      <a:pPr marL="0" marR="0" algn="ctr">
                        <a:spcBef>
                          <a:spcPts val="0"/>
                        </a:spcBef>
                        <a:spcAft>
                          <a:spcPts val="0"/>
                        </a:spcAft>
                      </a:pPr>
                      <a:r>
                        <a:rPr lang="en-US" sz="1100" dirty="0">
                          <a:solidFill>
                            <a:schemeClr val="tx1"/>
                          </a:solidFill>
                          <a:effectLst/>
                        </a:rPr>
                        <a:t>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r>
              <a:tr h="1648843">
                <a:tc>
                  <a:txBody>
                    <a:bodyPr/>
                    <a:lstStyle/>
                    <a:p>
                      <a:pPr marL="0" marR="0" algn="ctr">
                        <a:spcBef>
                          <a:spcPts val="0"/>
                        </a:spcBef>
                        <a:spcAft>
                          <a:spcPts val="0"/>
                        </a:spcAft>
                      </a:pPr>
                      <a:r>
                        <a:rPr lang="en-US" sz="1100">
                          <a:solidFill>
                            <a:schemeClr val="tx1"/>
                          </a:solidFill>
                          <a:effectLst/>
                        </a:rPr>
                        <a:t> </a:t>
                      </a:r>
                    </a:p>
                    <a:p>
                      <a:pPr marL="0" marR="0" algn="ctr">
                        <a:spcBef>
                          <a:spcPts val="0"/>
                        </a:spcBef>
                        <a:spcAft>
                          <a:spcPts val="0"/>
                        </a:spcAft>
                      </a:pPr>
                      <a:r>
                        <a:rPr lang="en-US" sz="1100">
                          <a:solidFill>
                            <a:schemeClr val="tx1"/>
                          </a:solidFill>
                          <a:effectLst/>
                        </a:rPr>
                        <a:t>Take Care of Others</a:t>
                      </a:r>
                    </a:p>
                    <a:p>
                      <a:pPr marL="0" marR="0" algn="ctr">
                        <a:spcBef>
                          <a:spcPts val="0"/>
                        </a:spcBef>
                        <a:spcAft>
                          <a:spcPts val="0"/>
                        </a:spcAft>
                      </a:pPr>
                      <a:r>
                        <a:rPr lang="en-US" sz="1100">
                          <a:solidFill>
                            <a:schemeClr val="tx1"/>
                          </a:solidFill>
                          <a:effectLst/>
                        </a:rPr>
                        <a:t> </a:t>
                      </a:r>
                      <a:endParaRPr lang="en-US" sz="110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a:solidFill>
                            <a:schemeClr val="bg1"/>
                          </a:solidFill>
                          <a:effectLst/>
                        </a:rPr>
                        <a:t> </a:t>
                      </a:r>
                    </a:p>
                    <a:p>
                      <a:pPr marL="0" marR="0" algn="ctr">
                        <a:spcBef>
                          <a:spcPts val="0"/>
                        </a:spcBef>
                        <a:spcAft>
                          <a:spcPts val="0"/>
                        </a:spcAft>
                      </a:pPr>
                      <a:r>
                        <a:rPr lang="en-US" sz="1100" b="1">
                          <a:solidFill>
                            <a:schemeClr val="bg1"/>
                          </a:solidFill>
                          <a:effectLst/>
                        </a:rPr>
                        <a:t>Be Respectful</a:t>
                      </a:r>
                    </a:p>
                    <a:p>
                      <a:pPr marL="0" marR="0" algn="ctr">
                        <a:spcBef>
                          <a:spcPts val="0"/>
                        </a:spcBef>
                        <a:spcAft>
                          <a:spcPts val="0"/>
                        </a:spcAft>
                      </a:pPr>
                      <a:r>
                        <a:rPr lang="en-US" sz="1100" b="1">
                          <a:solidFill>
                            <a:schemeClr val="bg1"/>
                          </a:solidFill>
                          <a:effectLst/>
                        </a:rPr>
                        <a:t> </a:t>
                      </a:r>
                    </a:p>
                    <a:p>
                      <a:pPr marL="0" marR="0" algn="ctr">
                        <a:spcBef>
                          <a:spcPts val="0"/>
                        </a:spcBef>
                        <a:spcAft>
                          <a:spcPts val="0"/>
                        </a:spcAft>
                      </a:pPr>
                      <a:r>
                        <a:rPr lang="en-US" sz="1100" b="1">
                          <a:solidFill>
                            <a:schemeClr val="bg1"/>
                          </a:solidFill>
                          <a:effectLst/>
                        </a:rPr>
                        <a:t> </a:t>
                      </a:r>
                    </a:p>
                    <a:p>
                      <a:pPr marL="0" marR="0" algn="ctr">
                        <a:spcBef>
                          <a:spcPts val="0"/>
                        </a:spcBef>
                        <a:spcAft>
                          <a:spcPts val="0"/>
                        </a:spcAft>
                      </a:pPr>
                      <a:r>
                        <a:rPr lang="en-US" sz="1100" b="1">
                          <a:solidFill>
                            <a:schemeClr val="bg1"/>
                          </a:solidFill>
                          <a:effectLst/>
                        </a:rPr>
                        <a:t> </a:t>
                      </a:r>
                    </a:p>
                    <a:p>
                      <a:pPr marL="0" marR="0" algn="l">
                        <a:spcBef>
                          <a:spcPts val="0"/>
                        </a:spcBef>
                        <a:spcAft>
                          <a:spcPts val="0"/>
                        </a:spcAft>
                      </a:pPr>
                      <a:r>
                        <a:rPr lang="en-US" sz="1100" b="1">
                          <a:solidFill>
                            <a:schemeClr val="bg1"/>
                          </a:solidFill>
                          <a:effectLst/>
                        </a:rPr>
                        <a:t> </a:t>
                      </a:r>
                    </a:p>
                    <a:p>
                      <a:pPr marL="0" marR="0" algn="ctr">
                        <a:spcBef>
                          <a:spcPts val="0"/>
                        </a:spcBef>
                        <a:spcAft>
                          <a:spcPts val="0"/>
                        </a:spcAft>
                      </a:pPr>
                      <a:r>
                        <a:rPr lang="en-US" sz="1100" b="1">
                          <a:solidFill>
                            <a:schemeClr val="bg1"/>
                          </a:solidFill>
                          <a:effectLst/>
                        </a:rPr>
                        <a:t> </a:t>
                      </a:r>
                      <a:endParaRPr lang="en-US" sz="1100" b="1">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a:solidFill>
                            <a:schemeClr val="bg1"/>
                          </a:solidFill>
                          <a:effectLst/>
                        </a:rPr>
                        <a:t> </a:t>
                      </a:r>
                    </a:p>
                    <a:p>
                      <a:pPr marL="0" marR="0" algn="ctr">
                        <a:spcBef>
                          <a:spcPts val="0"/>
                        </a:spcBef>
                        <a:spcAft>
                          <a:spcPts val="0"/>
                        </a:spcAft>
                      </a:pPr>
                      <a:r>
                        <a:rPr lang="en-US" sz="1100" b="1">
                          <a:solidFill>
                            <a:schemeClr val="bg1"/>
                          </a:solidFill>
                          <a:effectLst/>
                        </a:rPr>
                        <a:t>Let Others Do Their Learning Jobs</a:t>
                      </a:r>
                    </a:p>
                    <a:p>
                      <a:pPr marL="0" marR="0" algn="ctr">
                        <a:spcBef>
                          <a:spcPts val="0"/>
                        </a:spcBef>
                        <a:spcAft>
                          <a:spcPts val="0"/>
                        </a:spcAft>
                      </a:pPr>
                      <a:r>
                        <a:rPr lang="en-US" sz="1100" b="1">
                          <a:solidFill>
                            <a:schemeClr val="bg1"/>
                          </a:solidFill>
                          <a:effectLst/>
                        </a:rPr>
                        <a:t> </a:t>
                      </a:r>
                    </a:p>
                    <a:p>
                      <a:pPr marL="0" marR="0" algn="ctr">
                        <a:spcBef>
                          <a:spcPts val="0"/>
                        </a:spcBef>
                        <a:spcAft>
                          <a:spcPts val="0"/>
                        </a:spcAft>
                      </a:pPr>
                      <a:r>
                        <a:rPr lang="en-US" sz="1100" b="1">
                          <a:solidFill>
                            <a:schemeClr val="bg1"/>
                          </a:solidFill>
                          <a:effectLst/>
                        </a:rPr>
                        <a:t> </a:t>
                      </a:r>
                    </a:p>
                    <a:p>
                      <a:pPr marL="0" marR="0" algn="ctr">
                        <a:spcBef>
                          <a:spcPts val="0"/>
                        </a:spcBef>
                        <a:spcAft>
                          <a:spcPts val="0"/>
                        </a:spcAft>
                      </a:pPr>
                      <a:r>
                        <a:rPr lang="en-US" sz="1100" b="1">
                          <a:solidFill>
                            <a:schemeClr val="bg1"/>
                          </a:solidFill>
                          <a:effectLst/>
                        </a:rPr>
                        <a:t> </a:t>
                      </a:r>
                    </a:p>
                    <a:p>
                      <a:pPr marL="0" marR="0" algn="ctr">
                        <a:spcBef>
                          <a:spcPts val="0"/>
                        </a:spcBef>
                        <a:spcAft>
                          <a:spcPts val="0"/>
                        </a:spcAft>
                      </a:pPr>
                      <a:r>
                        <a:rPr lang="en-US" sz="1100" b="1">
                          <a:solidFill>
                            <a:schemeClr val="bg1"/>
                          </a:solidFill>
                          <a:effectLst/>
                        </a:rPr>
                        <a:t> </a:t>
                      </a:r>
                      <a:endParaRPr lang="en-US" sz="1100" b="1">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a:solidFill>
                            <a:schemeClr val="bg1"/>
                          </a:solidFill>
                          <a:effectLst/>
                        </a:rPr>
                        <a:t> </a:t>
                      </a:r>
                    </a:p>
                    <a:p>
                      <a:pPr marL="0" marR="0" algn="ctr">
                        <a:spcBef>
                          <a:spcPts val="0"/>
                        </a:spcBef>
                        <a:spcAft>
                          <a:spcPts val="0"/>
                        </a:spcAft>
                      </a:pPr>
                      <a:r>
                        <a:rPr lang="en-US" sz="1100" b="1">
                          <a:solidFill>
                            <a:schemeClr val="bg1"/>
                          </a:solidFill>
                          <a:effectLst/>
                        </a:rPr>
                        <a:t>Silent</a:t>
                      </a:r>
                    </a:p>
                    <a:p>
                      <a:pPr marL="0" marR="0" algn="ctr">
                        <a:spcBef>
                          <a:spcPts val="0"/>
                        </a:spcBef>
                        <a:spcAft>
                          <a:spcPts val="0"/>
                        </a:spcAft>
                      </a:pPr>
                      <a:r>
                        <a:rPr lang="en-US" sz="1100" b="1">
                          <a:solidFill>
                            <a:schemeClr val="bg1"/>
                          </a:solidFill>
                          <a:effectLst/>
                        </a:rPr>
                        <a:t> </a:t>
                      </a:r>
                    </a:p>
                    <a:p>
                      <a:pPr marL="0" marR="0" algn="l">
                        <a:spcBef>
                          <a:spcPts val="0"/>
                        </a:spcBef>
                        <a:spcAft>
                          <a:spcPts val="0"/>
                        </a:spcAft>
                      </a:pPr>
                      <a:r>
                        <a:rPr lang="en-US" sz="1100" b="1">
                          <a:solidFill>
                            <a:schemeClr val="bg1"/>
                          </a:solidFill>
                          <a:effectLst/>
                        </a:rPr>
                        <a:t> </a:t>
                      </a:r>
                      <a:endParaRPr lang="en-US" sz="1100" b="1">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a:solidFill>
                            <a:schemeClr val="bg1"/>
                          </a:solidFill>
                          <a:effectLst/>
                        </a:rPr>
                        <a:t> </a:t>
                      </a:r>
                    </a:p>
                    <a:p>
                      <a:pPr marL="0" marR="0" algn="ctr">
                        <a:spcBef>
                          <a:spcPts val="0"/>
                        </a:spcBef>
                        <a:spcAft>
                          <a:spcPts val="0"/>
                        </a:spcAft>
                      </a:pPr>
                      <a:r>
                        <a:rPr lang="en-US" sz="1100" b="1">
                          <a:solidFill>
                            <a:schemeClr val="bg1"/>
                          </a:solidFill>
                          <a:effectLst/>
                        </a:rPr>
                        <a:t>Be Safe With Your Words</a:t>
                      </a:r>
                    </a:p>
                    <a:p>
                      <a:pPr marL="0" marR="0" algn="ctr">
                        <a:spcBef>
                          <a:spcPts val="0"/>
                        </a:spcBef>
                        <a:spcAft>
                          <a:spcPts val="0"/>
                        </a:spcAft>
                      </a:pPr>
                      <a:r>
                        <a:rPr lang="en-US" sz="1100" b="1">
                          <a:solidFill>
                            <a:schemeClr val="bg1"/>
                          </a:solidFill>
                          <a:effectLst/>
                        </a:rPr>
                        <a:t> </a:t>
                      </a:r>
                    </a:p>
                    <a:p>
                      <a:pPr marL="0" marR="0" algn="l">
                        <a:spcBef>
                          <a:spcPts val="0"/>
                        </a:spcBef>
                        <a:spcAft>
                          <a:spcPts val="0"/>
                        </a:spcAft>
                      </a:pPr>
                      <a:r>
                        <a:rPr lang="en-US" sz="1100" b="1">
                          <a:solidFill>
                            <a:schemeClr val="bg1"/>
                          </a:solidFill>
                          <a:effectLst/>
                        </a:rPr>
                        <a:t> </a:t>
                      </a:r>
                      <a:endParaRPr lang="en-US" sz="1100" b="1">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Respect Personal Space</a:t>
                      </a:r>
                    </a:p>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 </a:t>
                      </a:r>
                      <a:endParaRPr lang="en-US" sz="1100" b="1" dirty="0">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Respect Privacy</a:t>
                      </a:r>
                    </a:p>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 </a:t>
                      </a:r>
                      <a:endParaRPr lang="en-US" sz="1100" b="1" dirty="0">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b="1" dirty="0">
                          <a:solidFill>
                            <a:schemeClr val="bg1"/>
                          </a:solidFill>
                          <a:effectLst/>
                        </a:rPr>
                        <a:t> </a:t>
                      </a:r>
                    </a:p>
                    <a:p>
                      <a:pPr marL="0" marR="0" algn="ctr">
                        <a:spcBef>
                          <a:spcPts val="0"/>
                        </a:spcBef>
                        <a:spcAft>
                          <a:spcPts val="0"/>
                        </a:spcAft>
                      </a:pPr>
                      <a:r>
                        <a:rPr lang="en-US" sz="1100" b="1" dirty="0">
                          <a:solidFill>
                            <a:schemeClr val="bg1"/>
                          </a:solidFill>
                          <a:effectLst/>
                        </a:rPr>
                        <a:t>Active Listener</a:t>
                      </a:r>
                    </a:p>
                    <a:p>
                      <a:pPr marL="0" marR="0" algn="l">
                        <a:spcBef>
                          <a:spcPts val="0"/>
                        </a:spcBef>
                        <a:spcAft>
                          <a:spcPts val="0"/>
                        </a:spcAft>
                      </a:pPr>
                      <a:r>
                        <a:rPr lang="en-US" sz="1100" b="1" dirty="0">
                          <a:solidFill>
                            <a:schemeClr val="bg1"/>
                          </a:solidFill>
                          <a:effectLst/>
                        </a:rPr>
                        <a:t> </a:t>
                      </a:r>
                      <a:endParaRPr lang="en-US" sz="1100" b="1" dirty="0">
                        <a:solidFill>
                          <a:schemeClr val="bg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Be Respectful</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137160" marR="0" algn="ctr">
                        <a:spcBef>
                          <a:spcPts val="0"/>
                        </a:spcBef>
                        <a:spcAft>
                          <a:spcPts val="0"/>
                        </a:spcAft>
                      </a:pPr>
                      <a:r>
                        <a:rPr lang="en-US" sz="1100" dirty="0">
                          <a:solidFill>
                            <a:schemeClr val="tx1"/>
                          </a:solidFill>
                          <a:effectLst/>
                        </a:rPr>
                        <a:t> </a:t>
                      </a:r>
                    </a:p>
                    <a:p>
                      <a:pPr marL="0" marR="0" algn="l">
                        <a:spcBef>
                          <a:spcPts val="0"/>
                        </a:spcBef>
                        <a:spcAft>
                          <a:spcPts val="0"/>
                        </a:spcAft>
                      </a:pPr>
                      <a:r>
                        <a:rPr lang="en-US" sz="1100" dirty="0">
                          <a:solidFill>
                            <a:schemeClr val="tx1"/>
                          </a:solidFill>
                          <a:effectLst/>
                        </a:rPr>
                        <a:t>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r>
              <a:tr h="1229584">
                <a:tc>
                  <a:txBody>
                    <a:bodyPr/>
                    <a:lstStyle/>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Take Care of Our School</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a:solidFill>
                            <a:schemeClr val="tx1"/>
                          </a:solidFill>
                          <a:effectLst/>
                        </a:rPr>
                        <a:t> </a:t>
                      </a:r>
                    </a:p>
                    <a:p>
                      <a:pPr marL="0" marR="0" algn="ctr">
                        <a:spcBef>
                          <a:spcPts val="0"/>
                        </a:spcBef>
                        <a:spcAft>
                          <a:spcPts val="0"/>
                        </a:spcAft>
                      </a:pPr>
                      <a:r>
                        <a:rPr lang="en-US" sz="1100">
                          <a:solidFill>
                            <a:schemeClr val="tx1"/>
                          </a:solidFill>
                          <a:effectLst/>
                        </a:rPr>
                        <a:t>Be Responsible</a:t>
                      </a:r>
                    </a:p>
                    <a:p>
                      <a:pPr marL="0" marR="0" algn="ctr">
                        <a:spcBef>
                          <a:spcPts val="0"/>
                        </a:spcBef>
                        <a:spcAft>
                          <a:spcPts val="0"/>
                        </a:spcAft>
                      </a:pPr>
                      <a:r>
                        <a:rPr lang="en-US" sz="1100">
                          <a:solidFill>
                            <a:schemeClr val="tx1"/>
                          </a:solidFill>
                          <a:effectLst/>
                        </a:rPr>
                        <a:t> </a:t>
                      </a:r>
                    </a:p>
                    <a:p>
                      <a:pPr marL="0" marR="0" algn="ctr">
                        <a:spcBef>
                          <a:spcPts val="0"/>
                        </a:spcBef>
                        <a:spcAft>
                          <a:spcPts val="0"/>
                        </a:spcAft>
                      </a:pPr>
                      <a:r>
                        <a:rPr lang="en-US" sz="1100">
                          <a:solidFill>
                            <a:schemeClr val="tx1"/>
                          </a:solidFill>
                          <a:effectLst/>
                        </a:rPr>
                        <a:t> </a:t>
                      </a:r>
                      <a:endParaRPr lang="en-US" sz="110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a:solidFill>
                            <a:schemeClr val="tx1"/>
                          </a:solidFill>
                          <a:effectLst/>
                        </a:rPr>
                        <a:t> </a:t>
                      </a:r>
                    </a:p>
                    <a:p>
                      <a:pPr marL="0" marR="0" algn="ctr">
                        <a:spcBef>
                          <a:spcPts val="0"/>
                        </a:spcBef>
                        <a:spcAft>
                          <a:spcPts val="0"/>
                        </a:spcAft>
                      </a:pPr>
                      <a:r>
                        <a:rPr lang="en-US" sz="1100">
                          <a:solidFill>
                            <a:schemeClr val="tx1"/>
                          </a:solidFill>
                          <a:effectLst/>
                        </a:rPr>
                        <a:t>Responsible Use of Materials</a:t>
                      </a:r>
                      <a:endParaRPr lang="en-US" sz="110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a:solidFill>
                            <a:schemeClr val="tx1"/>
                          </a:solidFill>
                          <a:effectLst/>
                        </a:rPr>
                        <a:t> </a:t>
                      </a:r>
                    </a:p>
                    <a:p>
                      <a:pPr marL="0" marR="0" algn="ctr">
                        <a:spcBef>
                          <a:spcPts val="0"/>
                        </a:spcBef>
                        <a:spcAft>
                          <a:spcPts val="0"/>
                        </a:spcAft>
                      </a:pPr>
                      <a:r>
                        <a:rPr lang="en-US" sz="1100">
                          <a:solidFill>
                            <a:schemeClr val="tx1"/>
                          </a:solidFill>
                          <a:effectLst/>
                        </a:rPr>
                        <a:t>Straight Line</a:t>
                      </a:r>
                      <a:endParaRPr lang="en-US" sz="110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a:solidFill>
                            <a:schemeClr val="tx1"/>
                          </a:solidFill>
                          <a:effectLst/>
                        </a:rPr>
                        <a:t> </a:t>
                      </a:r>
                    </a:p>
                    <a:p>
                      <a:pPr marL="0" marR="0" algn="ctr">
                        <a:spcBef>
                          <a:spcPts val="0"/>
                        </a:spcBef>
                        <a:spcAft>
                          <a:spcPts val="0"/>
                        </a:spcAft>
                      </a:pPr>
                      <a:r>
                        <a:rPr lang="en-US" sz="1100">
                          <a:solidFill>
                            <a:schemeClr val="tx1"/>
                          </a:solidFill>
                          <a:effectLst/>
                        </a:rPr>
                        <a:t>Be Safe With Equipment</a:t>
                      </a:r>
                      <a:endParaRPr lang="en-US" sz="110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a:solidFill>
                            <a:schemeClr val="tx1"/>
                          </a:solidFill>
                          <a:effectLst/>
                        </a:rPr>
                        <a:t> </a:t>
                      </a:r>
                    </a:p>
                    <a:p>
                      <a:pPr marL="0" marR="0" algn="ctr">
                        <a:spcBef>
                          <a:spcPts val="0"/>
                        </a:spcBef>
                        <a:spcAft>
                          <a:spcPts val="0"/>
                        </a:spcAft>
                      </a:pPr>
                      <a:r>
                        <a:rPr lang="en-US" sz="1100">
                          <a:solidFill>
                            <a:schemeClr val="tx1"/>
                          </a:solidFill>
                          <a:effectLst/>
                        </a:rPr>
                        <a:t>Clean Up</a:t>
                      </a:r>
                      <a:endParaRPr lang="en-US" sz="110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a:solidFill>
                            <a:schemeClr val="tx1"/>
                          </a:solidFill>
                          <a:effectLst/>
                        </a:rPr>
                        <a:t> </a:t>
                      </a:r>
                    </a:p>
                    <a:p>
                      <a:pPr marL="0" marR="0" algn="ctr">
                        <a:spcBef>
                          <a:spcPts val="0"/>
                        </a:spcBef>
                        <a:spcAft>
                          <a:spcPts val="0"/>
                        </a:spcAft>
                      </a:pPr>
                      <a:r>
                        <a:rPr lang="en-US" sz="1100">
                          <a:solidFill>
                            <a:schemeClr val="tx1"/>
                          </a:solidFill>
                          <a:effectLst/>
                        </a:rPr>
                        <a:t>Clean Up</a:t>
                      </a:r>
                      <a:endParaRPr lang="en-US" sz="110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a:solidFill>
                            <a:schemeClr val="tx1"/>
                          </a:solidFill>
                          <a:effectLst/>
                        </a:rPr>
                        <a:t> </a:t>
                      </a:r>
                    </a:p>
                    <a:p>
                      <a:pPr marL="0" marR="0" algn="ctr">
                        <a:spcBef>
                          <a:spcPts val="0"/>
                        </a:spcBef>
                        <a:spcAft>
                          <a:spcPts val="0"/>
                        </a:spcAft>
                      </a:pPr>
                      <a:r>
                        <a:rPr lang="en-US" sz="1100">
                          <a:solidFill>
                            <a:schemeClr val="tx1"/>
                          </a:solidFill>
                          <a:effectLst/>
                        </a:rPr>
                        <a:t>Show Appreciation Appropriately</a:t>
                      </a:r>
                      <a:endParaRPr lang="en-US" sz="1100">
                        <a:solidFill>
                          <a:schemeClr val="tx1"/>
                        </a:solidFill>
                        <a:effectLst/>
                        <a:latin typeface="Times New Roman" panose="02020603050405020304" pitchFamily="18" charset="0"/>
                        <a:ea typeface="Times New Roman" panose="02020603050405020304" pitchFamily="18" charset="0"/>
                      </a:endParaRPr>
                    </a:p>
                  </a:txBody>
                  <a:tcPr marL="52149" marR="52149" marT="0" marB="0"/>
                </a:tc>
                <a:tc>
                  <a:txBody>
                    <a:bodyPr/>
                    <a:lstStyle/>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Be Responsible</a:t>
                      </a:r>
                    </a:p>
                    <a:p>
                      <a:pPr marL="0" marR="0" algn="ctr">
                        <a:spcBef>
                          <a:spcPts val="0"/>
                        </a:spcBef>
                        <a:spcAft>
                          <a:spcPts val="0"/>
                        </a:spcAft>
                      </a:pPr>
                      <a:r>
                        <a:rPr lang="en-US" sz="1100" dirty="0">
                          <a:solidFill>
                            <a:schemeClr val="tx1"/>
                          </a:solidFill>
                          <a:effectLst/>
                        </a:rPr>
                        <a:t>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52149" marR="52149" marT="0" marB="0"/>
                </a:tc>
              </a:tr>
            </a:tbl>
          </a:graphicData>
        </a:graphic>
      </p:graphicFrame>
      <p:sp>
        <p:nvSpPr>
          <p:cNvPr id="5" name="Rectangle 1"/>
          <p:cNvSpPr>
            <a:spLocks noChangeArrowheads="1"/>
          </p:cNvSpPr>
          <p:nvPr/>
        </p:nvSpPr>
        <p:spPr bwMode="auto">
          <a:xfrm>
            <a:off x="376687" y="190375"/>
            <a:ext cx="11656818"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sto MT" panose="02040603050505030304" pitchFamily="18" charset="0"/>
                <a:ea typeface="Times New Roman" panose="02020603050405020304" pitchFamily="18" charset="0"/>
              </a:rPr>
              <a:t>Cedar Ridge Elementary School-Wide Expectations Matrix</a:t>
            </a:r>
            <a:endParaRPr kumimoji="0" lang="en-US" sz="4000" b="0" i="0" u="none" strike="noStrike" cap="none" normalizeH="0" baseline="0" dirty="0" smtClean="0">
              <a:ln>
                <a:noFill/>
              </a:ln>
              <a:solidFill>
                <a:schemeClr val="tx1"/>
              </a:solidFill>
              <a:effectLst/>
              <a:latin typeface="Calisto MT" panose="0204060305050503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35501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listo MT" panose="02040603050505030304" pitchFamily="18" charset="0"/>
              </a:rPr>
              <a:t>Announcements </a:t>
            </a:r>
            <a:r>
              <a:rPr lang="en-US" dirty="0" smtClean="0">
                <a:latin typeface="Calisto MT" panose="02040603050505030304" pitchFamily="18" charset="0"/>
              </a:rPr>
              <a:t>&amp; A</a:t>
            </a:r>
            <a:r>
              <a:rPr lang="en-US" b="1" dirty="0" smtClean="0">
                <a:latin typeface="Calisto MT" panose="02040603050505030304" pitchFamily="18" charset="0"/>
              </a:rPr>
              <a:t>ssemblies	</a:t>
            </a:r>
            <a:endParaRPr lang="en-US" b="1" dirty="0">
              <a:latin typeface="Calisto MT" panose="02040603050505030304" pitchFamily="18" charset="0"/>
            </a:endParaRPr>
          </a:p>
        </p:txBody>
      </p:sp>
      <p:sp>
        <p:nvSpPr>
          <p:cNvPr id="3" name="Content Placeholder 2"/>
          <p:cNvSpPr>
            <a:spLocks noGrp="1"/>
          </p:cNvSpPr>
          <p:nvPr>
            <p:ph idx="1"/>
          </p:nvPr>
        </p:nvSpPr>
        <p:spPr/>
        <p:txBody>
          <a:bodyPr>
            <a:normAutofit/>
          </a:bodyPr>
          <a:lstStyle/>
          <a:p>
            <a:r>
              <a:rPr lang="en-US" sz="2200" dirty="0" smtClean="0"/>
              <a:t>We will have morning announcements again this year at 9:00. Students will be asked to stand for the Pledge, Pirate Pledge, and Pirate Code. </a:t>
            </a:r>
          </a:p>
          <a:p>
            <a:endParaRPr lang="en-US" sz="2200" dirty="0"/>
          </a:p>
          <a:p>
            <a:r>
              <a:rPr lang="en-US" sz="2200" dirty="0" smtClean="0"/>
              <a:t>Assemblies will be once per month on varying days   (M-</a:t>
            </a:r>
            <a:r>
              <a:rPr lang="en-US" sz="2200" dirty="0" err="1" smtClean="0"/>
              <a:t>Th</a:t>
            </a:r>
            <a:r>
              <a:rPr lang="en-US" sz="2200" dirty="0" smtClean="0"/>
              <a:t>) at 9:15. Each grade level will be responsible for 2 assemblies. </a:t>
            </a:r>
            <a:endParaRPr lang="en-US" sz="2200" dirty="0"/>
          </a:p>
        </p:txBody>
      </p:sp>
    </p:spTree>
    <p:extLst>
      <p:ext uri="{BB962C8B-B14F-4D97-AF65-F5344CB8AC3E}">
        <p14:creationId xmlns:p14="http://schemas.microsoft.com/office/powerpoint/2010/main" val="119805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b="1" dirty="0" smtClean="0">
                <a:latin typeface="Calisto MT" panose="02040603050505030304" pitchFamily="18" charset="0"/>
              </a:rPr>
              <a:t>Individual reward system choice</a:t>
            </a:r>
            <a:endParaRPr lang="en-US" b="1" dirty="0">
              <a:latin typeface="Calisto MT" panose="02040603050505030304" pitchFamily="18" charset="0"/>
            </a:endParaRPr>
          </a:p>
        </p:txBody>
      </p:sp>
      <p:sp>
        <p:nvSpPr>
          <p:cNvPr id="3" name="Content Placeholder 2"/>
          <p:cNvSpPr>
            <a:spLocks noGrp="1"/>
          </p:cNvSpPr>
          <p:nvPr>
            <p:ph idx="1"/>
          </p:nvPr>
        </p:nvSpPr>
        <p:spPr>
          <a:noFill/>
        </p:spPr>
        <p:txBody>
          <a:bodyPr>
            <a:normAutofit/>
          </a:bodyPr>
          <a:lstStyle/>
          <a:p>
            <a:r>
              <a:rPr lang="en-US" sz="2200" dirty="0" err="1" smtClean="0"/>
              <a:t>ClassDojo</a:t>
            </a:r>
            <a:endParaRPr lang="en-US" sz="2200" dirty="0" smtClean="0"/>
          </a:p>
          <a:p>
            <a:r>
              <a:rPr lang="en-US" sz="2200" dirty="0" smtClean="0"/>
              <a:t>Clipboard</a:t>
            </a:r>
          </a:p>
          <a:p>
            <a:r>
              <a:rPr lang="en-US" sz="2200" dirty="0" smtClean="0"/>
              <a:t>Flip Card/Clip Up</a:t>
            </a:r>
            <a:endParaRPr lang="en-US" sz="2200" dirty="0"/>
          </a:p>
          <a:p>
            <a:pPr marL="0" indent="0">
              <a:buNone/>
            </a:pPr>
            <a:r>
              <a:rPr lang="en-US" sz="2200" dirty="0" smtClean="0"/>
              <a:t>These systems will be discussed more in your grade level meetings. </a:t>
            </a:r>
            <a:endParaRPr lang="en-US" sz="2200" dirty="0"/>
          </a:p>
        </p:txBody>
      </p:sp>
    </p:spTree>
    <p:extLst>
      <p:ext uri="{BB962C8B-B14F-4D97-AF65-F5344CB8AC3E}">
        <p14:creationId xmlns:p14="http://schemas.microsoft.com/office/powerpoint/2010/main" val="2101504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Calisto MT" panose="02040603050505030304" pitchFamily="18" charset="0"/>
              </a:rPr>
              <a:t>Class reward system	</a:t>
            </a:r>
            <a:endParaRPr lang="en-US" sz="4800" dirty="0">
              <a:latin typeface="Calisto MT" panose="02040603050505030304" pitchFamily="18" charset="0"/>
            </a:endParaRPr>
          </a:p>
        </p:txBody>
      </p:sp>
      <p:sp>
        <p:nvSpPr>
          <p:cNvPr id="3" name="Content Placeholder 2"/>
          <p:cNvSpPr>
            <a:spLocks noGrp="1"/>
          </p:cNvSpPr>
          <p:nvPr>
            <p:ph idx="1"/>
          </p:nvPr>
        </p:nvSpPr>
        <p:spPr/>
        <p:txBody>
          <a:bodyPr>
            <a:normAutofit/>
          </a:bodyPr>
          <a:lstStyle/>
          <a:p>
            <a:r>
              <a:rPr lang="en-US" sz="2200" dirty="0" smtClean="0"/>
              <a:t>Loops and </a:t>
            </a:r>
            <a:r>
              <a:rPr lang="en-US" sz="2200" dirty="0" err="1" smtClean="0"/>
              <a:t>Plinko</a:t>
            </a:r>
            <a:r>
              <a:rPr lang="en-US" sz="2200" dirty="0" smtClean="0"/>
              <a:t> for 100 loops</a:t>
            </a:r>
          </a:p>
          <a:p>
            <a:r>
              <a:rPr lang="en-US" sz="2200" dirty="0" smtClean="0"/>
              <a:t>Students being recognized for following school wide expectations can be given a loop by any staff member. These loops should be taken to their classroom and given to their teacher or deposited in a designated area. </a:t>
            </a:r>
          </a:p>
          <a:p>
            <a:r>
              <a:rPr lang="en-US" sz="2200" u="sng" dirty="0" smtClean="0">
                <a:solidFill>
                  <a:srgbClr val="FF0000"/>
                </a:solidFill>
              </a:rPr>
              <a:t>Please do not allow students to take the loops home. Maybe a loop monitor could collect your class loops at the end of the day.</a:t>
            </a:r>
            <a:endParaRPr lang="en-US" sz="2200" u="sng" dirty="0">
              <a:solidFill>
                <a:srgbClr val="FF0000"/>
              </a:solidFill>
            </a:endParaRPr>
          </a:p>
        </p:txBody>
      </p:sp>
    </p:spTree>
    <p:extLst>
      <p:ext uri="{BB962C8B-B14F-4D97-AF65-F5344CB8AC3E}">
        <p14:creationId xmlns:p14="http://schemas.microsoft.com/office/powerpoint/2010/main" val="4178152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Mandated Reporting</a:t>
            </a:r>
            <a:endParaRPr lang="en-US" dirty="0"/>
          </a:p>
        </p:txBody>
      </p:sp>
      <p:sp>
        <p:nvSpPr>
          <p:cNvPr id="3" name="Content Placeholder 2"/>
          <p:cNvSpPr>
            <a:spLocks noGrp="1"/>
          </p:cNvSpPr>
          <p:nvPr>
            <p:ph idx="1"/>
          </p:nvPr>
        </p:nvSpPr>
        <p:spPr>
          <a:xfrm>
            <a:off x="818712" y="1877569"/>
            <a:ext cx="10554574" cy="4498848"/>
          </a:xfrm>
        </p:spPr>
        <p:txBody>
          <a:bodyPr/>
          <a:lstStyle/>
          <a:p>
            <a:pPr marL="0" indent="0">
              <a:buNone/>
            </a:pPr>
            <a:endParaRPr lang="en-US" dirty="0" smtClean="0"/>
          </a:p>
          <a:p>
            <a:pPr marL="0" indent="0">
              <a:buNone/>
            </a:pPr>
            <a:r>
              <a:rPr lang="en-US" b="1" dirty="0" smtClean="0"/>
              <a:t>New Law SB505</a:t>
            </a:r>
          </a:p>
          <a:p>
            <a:endParaRPr lang="en-US" b="1" dirty="0"/>
          </a:p>
          <a:p>
            <a:r>
              <a:rPr lang="en-US" dirty="0" smtClean="0"/>
              <a:t>You have always been a mandated reporter!</a:t>
            </a:r>
          </a:p>
          <a:p>
            <a:r>
              <a:rPr lang="en-US" dirty="0" smtClean="0"/>
              <a:t>Old law allowed you to report to a supervisor and cause a report to happen.</a:t>
            </a:r>
          </a:p>
          <a:p>
            <a:r>
              <a:rPr lang="en-US" dirty="0" smtClean="0"/>
              <a:t>New law will not allow you to stop at reporting to a supervisor – </a:t>
            </a:r>
            <a:r>
              <a:rPr lang="en-US" b="1" u="sng" dirty="0" smtClean="0"/>
              <a:t>YOU</a:t>
            </a:r>
            <a:r>
              <a:rPr lang="en-US" dirty="0" smtClean="0"/>
              <a:t> must make the report.</a:t>
            </a:r>
            <a:br>
              <a:rPr lang="en-US" dirty="0" smtClean="0"/>
            </a:br>
            <a:r>
              <a:rPr lang="en-US" dirty="0" smtClean="0"/>
              <a:t>~A student discloses to you, you see the evidence, or you hear of the abuse</a:t>
            </a:r>
            <a:br>
              <a:rPr lang="en-US" dirty="0" smtClean="0"/>
            </a:br>
            <a:r>
              <a:rPr lang="en-US" dirty="0" smtClean="0"/>
              <a:t>~A private place to make the report must be provided</a:t>
            </a:r>
            <a:br>
              <a:rPr lang="en-US" dirty="0" smtClean="0"/>
            </a:br>
            <a:r>
              <a:rPr lang="en-US" dirty="0" smtClean="0"/>
              <a:t>~Release time (from class) to make the report must be provided</a:t>
            </a:r>
            <a:br>
              <a:rPr lang="en-US" dirty="0" smtClean="0"/>
            </a:br>
            <a:r>
              <a:rPr lang="en-US" dirty="0" smtClean="0"/>
              <a:t>~An in-service must be provided to all school officials by January 1, 2014</a:t>
            </a:r>
          </a:p>
          <a:p>
            <a:pPr marL="0" indent="0">
              <a:buNone/>
            </a:pPr>
            <a:r>
              <a:rPr lang="en-US" i="1" dirty="0" smtClean="0"/>
              <a:t>**A full presentation and the hotline document can be found on the blog</a:t>
            </a:r>
            <a:endParaRPr lang="en-US" i="1" dirty="0"/>
          </a:p>
        </p:txBody>
      </p:sp>
    </p:spTree>
    <p:extLst>
      <p:ext uri="{BB962C8B-B14F-4D97-AF65-F5344CB8AC3E}">
        <p14:creationId xmlns:p14="http://schemas.microsoft.com/office/powerpoint/2010/main" val="1470400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Intruder Drill </a:t>
            </a:r>
            <a:endParaRPr lang="en-US" dirty="0"/>
          </a:p>
        </p:txBody>
      </p:sp>
      <p:sp>
        <p:nvSpPr>
          <p:cNvPr id="3" name="Content Placeholder 2"/>
          <p:cNvSpPr>
            <a:spLocks noGrp="1"/>
          </p:cNvSpPr>
          <p:nvPr>
            <p:ph idx="1"/>
          </p:nvPr>
        </p:nvSpPr>
        <p:spPr/>
        <p:txBody>
          <a:bodyPr/>
          <a:lstStyle/>
          <a:p>
            <a:endParaRPr lang="en-US" dirty="0" smtClean="0"/>
          </a:p>
          <a:p>
            <a:r>
              <a:rPr lang="en-US" dirty="0" smtClean="0"/>
              <a:t>Intruder Drill- Will take place at the end of the day on Wednesday  ( 3 p.m.) </a:t>
            </a:r>
          </a:p>
          <a:p>
            <a:r>
              <a:rPr lang="en-US" dirty="0" smtClean="0"/>
              <a:t>Quick overview + drill = no more than 30 minutes </a:t>
            </a:r>
          </a:p>
        </p:txBody>
      </p:sp>
    </p:spTree>
    <p:extLst>
      <p:ext uri="{BB962C8B-B14F-4D97-AF65-F5344CB8AC3E}">
        <p14:creationId xmlns:p14="http://schemas.microsoft.com/office/powerpoint/2010/main" val="3724706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review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http://policy.msbanet.org/branson/</a:t>
            </a:r>
          </a:p>
          <a:p>
            <a:pPr>
              <a:buFont typeface="Arial" panose="020B0604020202020204" pitchFamily="34" charset="0"/>
              <a:buChar char="•"/>
            </a:pPr>
            <a:r>
              <a:rPr lang="en-US" dirty="0" smtClean="0"/>
              <a:t>Policy GCBD and BCD</a:t>
            </a:r>
          </a:p>
          <a:p>
            <a:pPr>
              <a:buFont typeface="Arial" panose="020B0604020202020204" pitchFamily="34" charset="0"/>
              <a:buChar char="•"/>
            </a:pPr>
            <a:r>
              <a:rPr lang="en-US" dirty="0" smtClean="0"/>
              <a:t>Employee Compliance Handbook– Found in </a:t>
            </a:r>
            <a:r>
              <a:rPr lang="en-US" dirty="0" err="1" smtClean="0"/>
              <a:t>ZENworks</a:t>
            </a:r>
            <a:endParaRPr lang="en-US" dirty="0" smtClean="0"/>
          </a:p>
          <a:p>
            <a:pPr>
              <a:buFont typeface="Arial" panose="020B0604020202020204" pitchFamily="34" charset="0"/>
              <a:buChar char="•"/>
            </a:pPr>
            <a:r>
              <a:rPr lang="en-US" dirty="0" smtClean="0"/>
              <a:t>Blood Born Pathogens–  The video can be found in </a:t>
            </a:r>
            <a:r>
              <a:rPr lang="en-US" dirty="0" err="1" smtClean="0"/>
              <a:t>ZENworks</a:t>
            </a:r>
            <a:r>
              <a:rPr lang="en-US" dirty="0" smtClean="0"/>
              <a:t>. You must sign saying you have watched the video with Nurse Haley.</a:t>
            </a:r>
          </a:p>
          <a:p>
            <a:pPr>
              <a:buFont typeface="Arial" panose="020B0604020202020204" pitchFamily="34" charset="0"/>
              <a:buChar char="•"/>
            </a:pPr>
            <a:r>
              <a:rPr lang="en-US" dirty="0" smtClean="0"/>
              <a:t>Hot Sheet </a:t>
            </a:r>
          </a:p>
          <a:p>
            <a:pPr>
              <a:buFont typeface="Arial" panose="020B0604020202020204" pitchFamily="34" charset="0"/>
              <a:buChar char="•"/>
            </a:pPr>
            <a:endParaRPr lang="en-US" sz="2000" dirty="0" smtClean="0"/>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891197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Blueprint</a:t>
            </a:r>
            <a:endParaRPr lang="en-US" dirty="0"/>
          </a:p>
        </p:txBody>
      </p:sp>
      <p:sp>
        <p:nvSpPr>
          <p:cNvPr id="3" name="Content Placeholder 2"/>
          <p:cNvSpPr>
            <a:spLocks noGrp="1"/>
          </p:cNvSpPr>
          <p:nvPr>
            <p:ph idx="1"/>
          </p:nvPr>
        </p:nvSpPr>
        <p:spPr/>
        <p:txBody>
          <a:bodyPr/>
          <a:lstStyle/>
          <a:p>
            <a:r>
              <a:rPr lang="en-US" dirty="0" smtClean="0"/>
              <a:t>Walk through Blueprint</a:t>
            </a:r>
          </a:p>
          <a:p>
            <a:pPr lvl="1"/>
            <a:r>
              <a:rPr lang="en-US" dirty="0" smtClean="0"/>
              <a:t>Recovery Room</a:t>
            </a:r>
          </a:p>
          <a:p>
            <a:pPr lvl="1"/>
            <a:r>
              <a:rPr lang="en-US" dirty="0" smtClean="0"/>
              <a:t>Think Sheets</a:t>
            </a:r>
          </a:p>
          <a:p>
            <a:r>
              <a:rPr lang="en-US" dirty="0" smtClean="0"/>
              <a:t>Discipline Referrals </a:t>
            </a:r>
          </a:p>
          <a:p>
            <a:pPr lvl="1"/>
            <a:r>
              <a:rPr lang="en-US" dirty="0" smtClean="0"/>
              <a:t>Please be sure to include Evelyn, myself and Mrs. Thompson in your email notifying us of a referral.</a:t>
            </a:r>
          </a:p>
          <a:p>
            <a:pPr lvl="1"/>
            <a:r>
              <a:rPr lang="en-US" dirty="0" smtClean="0"/>
              <a:t>Helps us communicate in the office</a:t>
            </a:r>
          </a:p>
          <a:p>
            <a:r>
              <a:rPr lang="en-US" dirty="0" smtClean="0"/>
              <a:t>After referral is submitted, please call Evelyn.</a:t>
            </a:r>
          </a:p>
          <a:p>
            <a:r>
              <a:rPr lang="en-US" dirty="0" smtClean="0"/>
              <a:t>Be sure to not include names of other students in referrals…confidentiality. </a:t>
            </a:r>
          </a:p>
        </p:txBody>
      </p:sp>
    </p:spTree>
    <p:extLst>
      <p:ext uri="{BB962C8B-B14F-4D97-AF65-F5344CB8AC3E}">
        <p14:creationId xmlns:p14="http://schemas.microsoft.com/office/powerpoint/2010/main" val="4205720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crestrong</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a:t>“I did then what I knew how to do. Now that I know better, I do better.” </a:t>
            </a:r>
            <a:br>
              <a:rPr lang="en-US" dirty="0"/>
            </a:br>
            <a:r>
              <a:rPr lang="en-US" dirty="0"/>
              <a:t>― </a:t>
            </a:r>
            <a:r>
              <a:rPr lang="en-US" dirty="0">
                <a:hlinkClick r:id="rId2"/>
              </a:rPr>
              <a:t>Maya Angelou</a:t>
            </a:r>
            <a:r>
              <a:rPr lang="en-US" dirty="0"/>
              <a:t> </a:t>
            </a:r>
          </a:p>
          <a:p>
            <a:pPr algn="ctr"/>
            <a:endParaRPr lang="en-US" dirty="0"/>
          </a:p>
        </p:txBody>
      </p:sp>
    </p:spTree>
    <p:extLst>
      <p:ext uri="{BB962C8B-B14F-4D97-AF65-F5344CB8AC3E}">
        <p14:creationId xmlns:p14="http://schemas.microsoft.com/office/powerpoint/2010/main" val="2225643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Talent Ed Updates</a:t>
            </a:r>
            <a:endParaRPr lang="en-US" dirty="0"/>
          </a:p>
        </p:txBody>
      </p:sp>
      <p:sp>
        <p:nvSpPr>
          <p:cNvPr id="3" name="Content Placeholder 2"/>
          <p:cNvSpPr>
            <a:spLocks noGrp="1"/>
          </p:cNvSpPr>
          <p:nvPr>
            <p:ph idx="1"/>
          </p:nvPr>
        </p:nvSpPr>
        <p:spPr/>
        <p:txBody>
          <a:bodyPr/>
          <a:lstStyle/>
          <a:p>
            <a:r>
              <a:rPr lang="en-US" dirty="0" smtClean="0"/>
              <a:t>Evaluation Cycle</a:t>
            </a:r>
          </a:p>
          <a:p>
            <a:r>
              <a:rPr lang="en-US" dirty="0" smtClean="0"/>
              <a:t>Artisan Teacher Monthly Focus</a:t>
            </a:r>
          </a:p>
          <a:p>
            <a:r>
              <a:rPr lang="en-US" dirty="0" smtClean="0"/>
              <a:t>Learning Goals/Targets</a:t>
            </a:r>
          </a:p>
          <a:p>
            <a:r>
              <a:rPr lang="en-US" dirty="0" smtClean="0"/>
              <a:t>PGP process will begin in September</a:t>
            </a:r>
          </a:p>
          <a:p>
            <a:endParaRPr lang="en-US" dirty="0"/>
          </a:p>
        </p:txBody>
      </p:sp>
    </p:spTree>
    <p:extLst>
      <p:ext uri="{BB962C8B-B14F-4D97-AF65-F5344CB8AC3E}">
        <p14:creationId xmlns:p14="http://schemas.microsoft.com/office/powerpoint/2010/main" val="573896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Planning (MSIP5)</a:t>
            </a:r>
            <a:endParaRPr lang="en-US" dirty="0"/>
          </a:p>
        </p:txBody>
      </p:sp>
      <p:pic>
        <p:nvPicPr>
          <p:cNvPr id="9" name="Content Placeholder 8"/>
          <p:cNvPicPr>
            <a:picLocks noGrp="1"/>
          </p:cNvPicPr>
          <p:nvPr>
            <p:ph idx="1"/>
          </p:nvPr>
        </p:nvPicPr>
        <p:blipFill rotWithShape="1">
          <a:blip r:embed="rId2">
            <a:extLst>
              <a:ext uri="{28A0092B-C50C-407E-A947-70E740481C1C}">
                <a14:useLocalDpi xmlns:a14="http://schemas.microsoft.com/office/drawing/2010/main" val="0"/>
              </a:ext>
            </a:extLst>
          </a:blip>
          <a:srcRect t="4238" r="11806" b="21855"/>
          <a:stretch/>
        </p:blipFill>
        <p:spPr bwMode="auto">
          <a:xfrm>
            <a:off x="0" y="1845129"/>
            <a:ext cx="12192000" cy="50128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69082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endParaRPr lang="en-US" dirty="0"/>
          </a:p>
          <a:p>
            <a:r>
              <a:rPr lang="en-US" dirty="0" smtClean="0"/>
              <a:t>E-mail – information only, not opinions…those are face to face</a:t>
            </a:r>
          </a:p>
          <a:p>
            <a:pPr lvl="1"/>
            <a:r>
              <a:rPr lang="en-US" dirty="0" smtClean="0"/>
              <a:t>Stay on top of e-mail…important communication</a:t>
            </a:r>
          </a:p>
          <a:p>
            <a:r>
              <a:rPr lang="en-US" dirty="0" smtClean="0"/>
              <a:t>Be sure to stay updated with the Google CRE </a:t>
            </a:r>
            <a:r>
              <a:rPr lang="en-US" dirty="0" smtClean="0"/>
              <a:t>Calendar</a:t>
            </a:r>
          </a:p>
          <a:p>
            <a:r>
              <a:rPr lang="en-US" dirty="0" smtClean="0"/>
              <a:t>Added a running list of dates to the SIS Home Page-Evelyn</a:t>
            </a:r>
            <a:endParaRPr lang="en-US" dirty="0" smtClean="0"/>
          </a:p>
          <a:p>
            <a:r>
              <a:rPr lang="en-US" dirty="0" smtClean="0"/>
              <a:t>Social Media – remember just how social it can be</a:t>
            </a:r>
          </a:p>
          <a:p>
            <a:r>
              <a:rPr lang="en-US" dirty="0" smtClean="0"/>
              <a:t>School Technology – please use common sense</a:t>
            </a:r>
          </a:p>
          <a:p>
            <a:r>
              <a:rPr lang="en-US" dirty="0" smtClean="0"/>
              <a:t>Remind 101 is now Remind</a:t>
            </a:r>
          </a:p>
          <a:p>
            <a:pPr lvl="1"/>
            <a:r>
              <a:rPr lang="en-US" dirty="0" smtClean="0"/>
              <a:t>This will be used to send staff updates and to notify of school cancellations.</a:t>
            </a:r>
          </a:p>
          <a:p>
            <a:pPr lvl="1"/>
            <a:r>
              <a:rPr lang="en-US" dirty="0" smtClean="0"/>
              <a:t>New staff </a:t>
            </a:r>
            <a:r>
              <a:rPr lang="en-US" dirty="0" smtClean="0"/>
              <a:t>need to connect. Mentors help access blog and info on blog to find all CRE information sources. </a:t>
            </a:r>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47447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to School Communication</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t>An expectation</a:t>
            </a:r>
          </a:p>
          <a:p>
            <a:r>
              <a:rPr lang="en-US" sz="2400" dirty="0"/>
              <a:t>Often and Accommodating for Parents</a:t>
            </a:r>
          </a:p>
          <a:p>
            <a:r>
              <a:rPr lang="en-US" sz="2400" dirty="0"/>
              <a:t>Follow-Up</a:t>
            </a:r>
          </a:p>
          <a:p>
            <a:r>
              <a:rPr lang="en-US" sz="2400" dirty="0"/>
              <a:t>Consider how it’s received</a:t>
            </a:r>
          </a:p>
          <a:p>
            <a:r>
              <a:rPr lang="en-US" sz="2400" dirty="0"/>
              <a:t>Who gets to who first wins!</a:t>
            </a:r>
          </a:p>
          <a:p>
            <a:r>
              <a:rPr lang="en-US" sz="2400" dirty="0"/>
              <a:t>Don’t hesitate to call a conference!</a:t>
            </a:r>
          </a:p>
          <a:p>
            <a:r>
              <a:rPr lang="en-US" sz="2400" dirty="0"/>
              <a:t>Positive Parent Contacts Due by September </a:t>
            </a:r>
            <a:r>
              <a:rPr lang="en-US" sz="2400" baseline="30000" dirty="0" smtClean="0"/>
              <a:t>12th</a:t>
            </a:r>
            <a:r>
              <a:rPr lang="en-US" sz="2400" dirty="0" smtClean="0"/>
              <a:t>- </a:t>
            </a:r>
            <a:r>
              <a:rPr lang="en-US" sz="2400" dirty="0"/>
              <a:t>Prefer Phone or Face to Face, email or note is acceptable</a:t>
            </a:r>
          </a:p>
          <a:p>
            <a:endParaRPr lang="en-US" dirty="0"/>
          </a:p>
        </p:txBody>
      </p:sp>
    </p:spTree>
    <p:extLst>
      <p:ext uri="{BB962C8B-B14F-4D97-AF65-F5344CB8AC3E}">
        <p14:creationId xmlns:p14="http://schemas.microsoft.com/office/powerpoint/2010/main" val="1565344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a:t>
            </a:r>
            <a:endParaRPr lang="en-US" dirty="0"/>
          </a:p>
        </p:txBody>
      </p:sp>
      <p:sp>
        <p:nvSpPr>
          <p:cNvPr id="3" name="Content Placeholder 2"/>
          <p:cNvSpPr>
            <a:spLocks noGrp="1"/>
          </p:cNvSpPr>
          <p:nvPr>
            <p:ph idx="1"/>
          </p:nvPr>
        </p:nvSpPr>
        <p:spPr>
          <a:xfrm>
            <a:off x="827424" y="2643202"/>
            <a:ext cx="10554574" cy="3636511"/>
          </a:xfrm>
        </p:spPr>
        <p:txBody>
          <a:bodyPr>
            <a:normAutofit fontScale="62500" lnSpcReduction="20000"/>
          </a:bodyPr>
          <a:lstStyle/>
          <a:p>
            <a:pPr>
              <a:buFont typeface="Arial" panose="020B0604020202020204" pitchFamily="34" charset="0"/>
              <a:buChar char="•"/>
            </a:pPr>
            <a:endParaRPr lang="en-US" sz="1900" dirty="0" smtClean="0"/>
          </a:p>
          <a:p>
            <a:pPr>
              <a:buFont typeface="Arial" panose="020B0604020202020204" pitchFamily="34" charset="0"/>
              <a:buChar char="•"/>
            </a:pPr>
            <a:endParaRPr lang="en-US" sz="1900" dirty="0"/>
          </a:p>
          <a:p>
            <a:pPr>
              <a:buFont typeface="Arial" panose="020B0604020202020204" pitchFamily="34" charset="0"/>
              <a:buChar char="•"/>
            </a:pPr>
            <a:endParaRPr lang="en-US" sz="1900" dirty="0" smtClean="0"/>
          </a:p>
          <a:p>
            <a:pPr>
              <a:buFont typeface="Arial" panose="020B0604020202020204" pitchFamily="34" charset="0"/>
              <a:buChar char="•"/>
            </a:pPr>
            <a:r>
              <a:rPr lang="en-US" sz="1900" dirty="0" smtClean="0"/>
              <a:t>Wear nametags daily. Help others remember to do this as well. </a:t>
            </a:r>
          </a:p>
          <a:p>
            <a:pPr>
              <a:buFont typeface="Arial" panose="020B0604020202020204" pitchFamily="34" charset="0"/>
              <a:buChar char="•"/>
            </a:pPr>
            <a:r>
              <a:rPr lang="en-US" sz="1900" dirty="0" smtClean="0"/>
              <a:t> Orientation Meeting/Assignment Prep</a:t>
            </a:r>
          </a:p>
          <a:p>
            <a:pPr lvl="1">
              <a:buFont typeface="Arial" panose="020B0604020202020204" pitchFamily="34" charset="0"/>
              <a:buChar char="•"/>
            </a:pPr>
            <a:r>
              <a:rPr lang="en-US" sz="1700" dirty="0" smtClean="0"/>
              <a:t>August 19</a:t>
            </a:r>
            <a:r>
              <a:rPr lang="en-US" sz="1700" baseline="30000" dirty="0" smtClean="0"/>
              <a:t>th</a:t>
            </a:r>
            <a:r>
              <a:rPr lang="en-US" sz="1700" dirty="0" smtClean="0"/>
              <a:t> @ 11:45 am </a:t>
            </a:r>
          </a:p>
          <a:p>
            <a:pPr>
              <a:buFont typeface="Arial" panose="020B0604020202020204" pitchFamily="34" charset="0"/>
              <a:buChar char="•"/>
            </a:pPr>
            <a:r>
              <a:rPr lang="en-US" sz="1900" dirty="0" smtClean="0"/>
              <a:t>Substitutes and Days Absent: </a:t>
            </a:r>
          </a:p>
          <a:p>
            <a:pPr lvl="1">
              <a:buFont typeface="Arial" panose="020B0604020202020204" pitchFamily="34" charset="0"/>
              <a:buChar char="•"/>
            </a:pPr>
            <a:r>
              <a:rPr lang="en-US" sz="1700" dirty="0" smtClean="0"/>
              <a:t>Teachers can use ¼ of a day and subs will be scheduled for a ½ day to cover. Let’s explore creative options to cover when it works for everyone. I am flexible with minimal adjustments to the day, until it becomes burdensome for others or the flexibility is taken for granted. </a:t>
            </a:r>
          </a:p>
          <a:p>
            <a:pPr>
              <a:buFont typeface="Arial" panose="020B0604020202020204" pitchFamily="34" charset="0"/>
              <a:buChar char="•"/>
            </a:pPr>
            <a:r>
              <a:rPr lang="en-US" sz="1900" dirty="0" smtClean="0"/>
              <a:t>Confidentiality</a:t>
            </a:r>
          </a:p>
          <a:p>
            <a:pPr>
              <a:buFont typeface="Arial" panose="020B0604020202020204" pitchFamily="34" charset="0"/>
              <a:buChar char="•"/>
            </a:pPr>
            <a:r>
              <a:rPr lang="en-US" sz="1900" dirty="0" smtClean="0"/>
              <a:t>SIS glitches/placement </a:t>
            </a:r>
          </a:p>
          <a:p>
            <a:pPr>
              <a:buFont typeface="Arial" panose="020B0604020202020204" pitchFamily="34" charset="0"/>
              <a:buChar char="•"/>
            </a:pPr>
            <a:r>
              <a:rPr lang="en-US" sz="1900" dirty="0" smtClean="0"/>
              <a:t>Thank you for accommodating the many phone calls for meeting families. </a:t>
            </a:r>
          </a:p>
          <a:p>
            <a:pPr>
              <a:buFont typeface="Arial" panose="020B0604020202020204" pitchFamily="34" charset="0"/>
              <a:buChar char="•"/>
            </a:pPr>
            <a:r>
              <a:rPr lang="en-US" sz="1900" smtClean="0"/>
              <a:t>Park </a:t>
            </a:r>
            <a:r>
              <a:rPr lang="en-US" sz="1900" dirty="0" smtClean="0"/>
              <a:t>at field tomorrow</a:t>
            </a:r>
          </a:p>
          <a:p>
            <a:pPr>
              <a:buFont typeface="Arial" panose="020B0604020202020204" pitchFamily="34" charset="0"/>
              <a:buChar char="•"/>
            </a:pPr>
            <a:r>
              <a:rPr lang="en-US" sz="1900" dirty="0" smtClean="0"/>
              <a:t>Leadership meet briefly following Faculty Meeting. </a:t>
            </a:r>
          </a:p>
          <a:p>
            <a:pPr>
              <a:buFont typeface="Arial" panose="020B0604020202020204" pitchFamily="34" charset="0"/>
              <a:buChar char="•"/>
            </a:pPr>
            <a:endParaRPr lang="en-US" sz="1900" dirty="0" smtClean="0"/>
          </a:p>
          <a:p>
            <a:pPr marL="0" indent="0">
              <a:buNone/>
            </a:pPr>
            <a:endParaRPr lang="en-US" sz="1900" dirty="0" smtClean="0"/>
          </a:p>
          <a:p>
            <a:pPr>
              <a:buFont typeface="Arial" panose="020B0604020202020204" pitchFamily="34" charset="0"/>
              <a:buChar char="•"/>
            </a:pPr>
            <a:endParaRPr lang="en-US" sz="2800" dirty="0" smtClean="0"/>
          </a:p>
          <a:p>
            <a:pPr>
              <a:buFont typeface="Arial" panose="020B0604020202020204" pitchFamily="34" charset="0"/>
              <a:buChar char="•"/>
            </a:pPr>
            <a:endParaRPr lang="en-US" sz="2800" dirty="0" smtClean="0"/>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2144257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Focus</a:t>
            </a:r>
            <a:endParaRPr lang="en-US" dirty="0"/>
          </a:p>
        </p:txBody>
      </p:sp>
      <p:sp>
        <p:nvSpPr>
          <p:cNvPr id="3" name="Content Placeholder 2"/>
          <p:cNvSpPr>
            <a:spLocks noGrp="1"/>
          </p:cNvSpPr>
          <p:nvPr>
            <p:ph idx="1"/>
          </p:nvPr>
        </p:nvSpPr>
        <p:spPr/>
        <p:txBody>
          <a:bodyPr/>
          <a:lstStyle/>
          <a:p>
            <a:r>
              <a:rPr lang="en-US" dirty="0" smtClean="0"/>
              <a:t>Instructional Grid in Lounge</a:t>
            </a:r>
          </a:p>
          <a:p>
            <a:r>
              <a:rPr lang="en-US" dirty="0" smtClean="0"/>
              <a:t>BINGO </a:t>
            </a:r>
            <a:r>
              <a:rPr lang="en-US" dirty="0" smtClean="0"/>
              <a:t>Cards</a:t>
            </a:r>
          </a:p>
          <a:p>
            <a:r>
              <a:rPr lang="en-US" dirty="0" smtClean="0"/>
              <a:t>All conversations, agendas, time conscious tasks should relate to teaching and learning. #</a:t>
            </a:r>
            <a:r>
              <a:rPr lang="en-US" dirty="0" err="1" smtClean="0"/>
              <a:t>allthingsteachingandlearning</a:t>
            </a:r>
            <a:endParaRPr lang="en-US" dirty="0"/>
          </a:p>
        </p:txBody>
      </p:sp>
    </p:spTree>
    <p:extLst>
      <p:ext uri="{BB962C8B-B14F-4D97-AF65-F5344CB8AC3E}">
        <p14:creationId xmlns:p14="http://schemas.microsoft.com/office/powerpoint/2010/main" val="4003203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b="1" dirty="0" smtClean="0">
                <a:latin typeface="Bradley Hand ITC" panose="03070402050302030203" pitchFamily="66" charset="0"/>
              </a:rPr>
              <a:t>When they are little, their DREAMS are big…It is therefore our privilege to make sure their dreams do not get little as they grow big. </a:t>
            </a:r>
          </a:p>
          <a:p>
            <a:r>
              <a:rPr lang="en-US" b="1" dirty="0" smtClean="0">
                <a:latin typeface="Bradley Hand ITC" panose="03070402050302030203" pitchFamily="66" charset="0"/>
              </a:rPr>
              <a:t>Culture eats strategy for lunch. </a:t>
            </a:r>
          </a:p>
          <a:p>
            <a:r>
              <a:rPr lang="en-US" b="1" dirty="0" smtClean="0">
                <a:latin typeface="Bradley Hand ITC" panose="03070402050302030203" pitchFamily="66" charset="0"/>
              </a:rPr>
              <a:t>This is every students only chance at 1</a:t>
            </a:r>
            <a:r>
              <a:rPr lang="en-US" b="1" baseline="30000" dirty="0" smtClean="0">
                <a:latin typeface="Bradley Hand ITC" panose="03070402050302030203" pitchFamily="66" charset="0"/>
              </a:rPr>
              <a:t>st</a:t>
            </a:r>
            <a:r>
              <a:rPr lang="en-US" b="1" dirty="0" smtClean="0">
                <a:latin typeface="Bradley Hand ITC" panose="03070402050302030203" pitchFamily="66" charset="0"/>
              </a:rPr>
              <a:t> grade…2</a:t>
            </a:r>
            <a:r>
              <a:rPr lang="en-US" b="1" baseline="30000" dirty="0" smtClean="0">
                <a:latin typeface="Bradley Hand ITC" panose="03070402050302030203" pitchFamily="66" charset="0"/>
              </a:rPr>
              <a:t>nd</a:t>
            </a:r>
            <a:r>
              <a:rPr lang="en-US" b="1" dirty="0" smtClean="0">
                <a:latin typeface="Bradley Hand ITC" panose="03070402050302030203" pitchFamily="66" charset="0"/>
              </a:rPr>
              <a:t> grade…3</a:t>
            </a:r>
            <a:r>
              <a:rPr lang="en-US" b="1" baseline="30000" dirty="0" smtClean="0">
                <a:latin typeface="Bradley Hand ITC" panose="03070402050302030203" pitchFamily="66" charset="0"/>
              </a:rPr>
              <a:t>rd</a:t>
            </a:r>
            <a:r>
              <a:rPr lang="en-US" b="1" dirty="0" smtClean="0">
                <a:latin typeface="Bradley Hand ITC" panose="03070402050302030203" pitchFamily="66" charset="0"/>
              </a:rPr>
              <a:t> grade… MAKE IT MATTER!</a:t>
            </a:r>
            <a:endParaRPr lang="en-US" b="1" dirty="0">
              <a:latin typeface="Bradley Hand ITC" panose="03070402050302030203" pitchFamily="66" charset="0"/>
            </a:endParaRPr>
          </a:p>
        </p:txBody>
      </p:sp>
    </p:spTree>
    <p:extLst>
      <p:ext uri="{BB962C8B-B14F-4D97-AF65-F5344CB8AC3E}">
        <p14:creationId xmlns:p14="http://schemas.microsoft.com/office/powerpoint/2010/main" val="3189354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Treats</a:t>
            </a:r>
            <a:endParaRPr lang="en-US" dirty="0"/>
          </a:p>
        </p:txBody>
      </p:sp>
      <p:sp>
        <p:nvSpPr>
          <p:cNvPr id="3" name="Content Placeholder 2"/>
          <p:cNvSpPr>
            <a:spLocks noGrp="1"/>
          </p:cNvSpPr>
          <p:nvPr>
            <p:ph idx="1"/>
          </p:nvPr>
        </p:nvSpPr>
        <p:spPr/>
        <p:txBody>
          <a:bodyPr/>
          <a:lstStyle/>
          <a:p>
            <a:r>
              <a:rPr lang="en-US" dirty="0" smtClean="0"/>
              <a:t>Pictures for #</a:t>
            </a:r>
            <a:r>
              <a:rPr lang="en-US" dirty="0" err="1" smtClean="0"/>
              <a:t>crestrong</a:t>
            </a:r>
            <a:r>
              <a:rPr lang="en-US" dirty="0"/>
              <a:t> </a:t>
            </a:r>
            <a:endParaRPr lang="en-US" dirty="0" smtClean="0"/>
          </a:p>
          <a:p>
            <a:pPr lvl="1"/>
            <a:r>
              <a:rPr lang="en-US" dirty="0" err="1" smtClean="0"/>
              <a:t>Brashers</a:t>
            </a:r>
            <a:endParaRPr lang="en-US" dirty="0" smtClean="0"/>
          </a:p>
          <a:p>
            <a:pPr lvl="1"/>
            <a:r>
              <a:rPr lang="en-US" dirty="0" smtClean="0"/>
              <a:t>Helms</a:t>
            </a:r>
          </a:p>
          <a:p>
            <a:pPr lvl="1"/>
            <a:r>
              <a:rPr lang="en-US" dirty="0" err="1" smtClean="0"/>
              <a:t>Stutesman</a:t>
            </a:r>
            <a:endParaRPr lang="en-US" dirty="0" smtClean="0"/>
          </a:p>
          <a:p>
            <a:pPr lvl="1"/>
            <a:r>
              <a:rPr lang="en-US" dirty="0" smtClean="0"/>
              <a:t>Poor</a:t>
            </a:r>
            <a:endParaRPr lang="en-US" dirty="0"/>
          </a:p>
        </p:txBody>
      </p:sp>
    </p:spTree>
    <p:extLst>
      <p:ext uri="{BB962C8B-B14F-4D97-AF65-F5344CB8AC3E}">
        <p14:creationId xmlns:p14="http://schemas.microsoft.com/office/powerpoint/2010/main" val="2510963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crestrong</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a:t>“I did then what I knew how to do. Now that I know better, I do better.” </a:t>
            </a:r>
            <a:br>
              <a:rPr lang="en-US" dirty="0"/>
            </a:br>
            <a:r>
              <a:rPr lang="en-US" dirty="0"/>
              <a:t>― </a:t>
            </a:r>
            <a:r>
              <a:rPr lang="en-US" dirty="0">
                <a:hlinkClick r:id="rId2"/>
              </a:rPr>
              <a:t>Maya Angelou</a:t>
            </a:r>
            <a:r>
              <a:rPr lang="en-US" dirty="0"/>
              <a:t> </a:t>
            </a:r>
          </a:p>
          <a:p>
            <a:pPr algn="ctr"/>
            <a:endParaRPr lang="en-US" dirty="0"/>
          </a:p>
        </p:txBody>
      </p:sp>
    </p:spTree>
    <p:extLst>
      <p:ext uri="{BB962C8B-B14F-4D97-AF65-F5344CB8AC3E}">
        <p14:creationId xmlns:p14="http://schemas.microsoft.com/office/powerpoint/2010/main" val="2267199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the FAMILY!	</a:t>
            </a:r>
            <a:endParaRPr lang="en-US" dirty="0"/>
          </a:p>
        </p:txBody>
      </p:sp>
      <p:sp>
        <p:nvSpPr>
          <p:cNvPr id="3" name="Content Placeholder 2"/>
          <p:cNvSpPr>
            <a:spLocks noGrp="1"/>
          </p:cNvSpPr>
          <p:nvPr>
            <p:ph idx="1"/>
          </p:nvPr>
        </p:nvSpPr>
        <p:spPr/>
        <p:txBody>
          <a:bodyPr>
            <a:normAutofit fontScale="62500" lnSpcReduction="20000"/>
          </a:bodyPr>
          <a:lstStyle/>
          <a:p>
            <a:r>
              <a:rPr lang="en-US" sz="1600" dirty="0" smtClean="0"/>
              <a:t>Jennifer Arjes-1</a:t>
            </a:r>
            <a:r>
              <a:rPr lang="en-US" sz="1600" baseline="30000" dirty="0" smtClean="0"/>
              <a:t>st</a:t>
            </a:r>
            <a:endParaRPr lang="en-US" sz="1600" dirty="0" smtClean="0"/>
          </a:p>
          <a:p>
            <a:r>
              <a:rPr lang="en-US" sz="1600" dirty="0" smtClean="0"/>
              <a:t>Sara Yocum-1</a:t>
            </a:r>
            <a:r>
              <a:rPr lang="en-US" sz="1600" baseline="30000" dirty="0" smtClean="0"/>
              <a:t>st</a:t>
            </a:r>
            <a:endParaRPr lang="en-US" sz="1600" dirty="0" smtClean="0"/>
          </a:p>
          <a:p>
            <a:r>
              <a:rPr lang="en-US" sz="1600" dirty="0" smtClean="0"/>
              <a:t>Abby Wells-1</a:t>
            </a:r>
            <a:r>
              <a:rPr lang="en-US" sz="1600" baseline="30000" dirty="0" smtClean="0"/>
              <a:t>st</a:t>
            </a:r>
            <a:endParaRPr lang="en-US" sz="1600" dirty="0" smtClean="0"/>
          </a:p>
          <a:p>
            <a:r>
              <a:rPr lang="en-US" sz="1600" dirty="0" smtClean="0"/>
              <a:t>Victoria Hutsell-2</a:t>
            </a:r>
            <a:r>
              <a:rPr lang="en-US" sz="1600" baseline="30000" dirty="0" smtClean="0"/>
              <a:t>nd</a:t>
            </a:r>
            <a:endParaRPr lang="en-US" sz="1600" dirty="0" smtClean="0"/>
          </a:p>
          <a:p>
            <a:r>
              <a:rPr lang="en-US" sz="1600" dirty="0" smtClean="0"/>
              <a:t>Corey Huddleston-Special Education</a:t>
            </a:r>
          </a:p>
          <a:p>
            <a:r>
              <a:rPr lang="en-US" sz="1600" dirty="0" smtClean="0"/>
              <a:t>Haley Toombs-Nurse</a:t>
            </a:r>
          </a:p>
          <a:p>
            <a:r>
              <a:rPr lang="en-US" sz="1600" dirty="0" smtClean="0"/>
              <a:t>Shelly Ray- Paraprofessional</a:t>
            </a:r>
          </a:p>
          <a:p>
            <a:r>
              <a:rPr lang="en-US" sz="1600" dirty="0" smtClean="0"/>
              <a:t>Megan </a:t>
            </a:r>
            <a:r>
              <a:rPr lang="en-US" sz="1600" dirty="0" err="1" smtClean="0"/>
              <a:t>Chiasson</a:t>
            </a:r>
            <a:r>
              <a:rPr lang="en-US" sz="1600" dirty="0" smtClean="0"/>
              <a:t>-Paraprofessional</a:t>
            </a:r>
          </a:p>
          <a:p>
            <a:r>
              <a:rPr lang="en-US" sz="1600" dirty="0" smtClean="0"/>
              <a:t>Jonathan Beasley- Paraprofessional</a:t>
            </a:r>
          </a:p>
          <a:p>
            <a:r>
              <a:rPr lang="en-US" sz="1600" dirty="0" smtClean="0"/>
              <a:t>Bill Christenson-Paraprofessional</a:t>
            </a:r>
          </a:p>
          <a:p>
            <a:r>
              <a:rPr lang="en-US" sz="1600" dirty="0" smtClean="0"/>
              <a:t>Jennifer Franks-Paraprofessional</a:t>
            </a:r>
          </a:p>
          <a:p>
            <a:r>
              <a:rPr lang="en-US" sz="1600" dirty="0" smtClean="0"/>
              <a:t>Tricia Clark-</a:t>
            </a:r>
            <a:r>
              <a:rPr lang="en-US" sz="1600" dirty="0" err="1" smtClean="0"/>
              <a:t>Praprofessional</a:t>
            </a:r>
            <a:r>
              <a:rPr lang="en-US" sz="1600" dirty="0" smtClean="0"/>
              <a:t> </a:t>
            </a:r>
          </a:p>
          <a:p>
            <a:r>
              <a:rPr lang="en-US" sz="1600" dirty="0" smtClean="0"/>
              <a:t>Kim Ayres-Reading Recovery </a:t>
            </a:r>
          </a:p>
          <a:p>
            <a:r>
              <a:rPr lang="en-US" dirty="0" smtClean="0"/>
              <a:t>Shelia </a:t>
            </a:r>
            <a:r>
              <a:rPr lang="en-US" dirty="0" err="1" smtClean="0"/>
              <a:t>McCullen</a:t>
            </a:r>
            <a:r>
              <a:rPr lang="en-US" dirty="0" smtClean="0"/>
              <a:t>- Kitchen Manager </a:t>
            </a:r>
          </a:p>
          <a:p>
            <a:r>
              <a:rPr lang="en-US" dirty="0" smtClean="0"/>
              <a:t>Student Teachers: Ariel, Jordan, Stacy </a:t>
            </a:r>
          </a:p>
        </p:txBody>
      </p:sp>
    </p:spTree>
    <p:extLst>
      <p:ext uri="{BB962C8B-B14F-4D97-AF65-F5344CB8AC3E}">
        <p14:creationId xmlns:p14="http://schemas.microsoft.com/office/powerpoint/2010/main" val="2376524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Updates</a:t>
            </a:r>
            <a:endParaRPr lang="en-US" dirty="0"/>
          </a:p>
        </p:txBody>
      </p:sp>
      <p:sp>
        <p:nvSpPr>
          <p:cNvPr id="3" name="Content Placeholder 2"/>
          <p:cNvSpPr>
            <a:spLocks noGrp="1"/>
          </p:cNvSpPr>
          <p:nvPr>
            <p:ph idx="1"/>
          </p:nvPr>
        </p:nvSpPr>
        <p:spPr/>
        <p:txBody>
          <a:bodyPr>
            <a:normAutofit lnSpcReduction="10000"/>
          </a:bodyPr>
          <a:lstStyle/>
          <a:p>
            <a:r>
              <a:rPr lang="en-US" dirty="0" smtClean="0"/>
              <a:t>539 </a:t>
            </a:r>
            <a:r>
              <a:rPr lang="en-US" dirty="0"/>
              <a:t>students at CRE </a:t>
            </a:r>
          </a:p>
          <a:p>
            <a:pPr marL="0" indent="0">
              <a:buNone/>
            </a:pPr>
            <a:endParaRPr lang="en-US" dirty="0"/>
          </a:p>
          <a:p>
            <a:r>
              <a:rPr lang="en-US" dirty="0"/>
              <a:t>1</a:t>
            </a:r>
            <a:r>
              <a:rPr lang="en-US" baseline="30000" dirty="0"/>
              <a:t>st</a:t>
            </a:r>
            <a:r>
              <a:rPr lang="en-US" dirty="0"/>
              <a:t>- </a:t>
            </a:r>
            <a:r>
              <a:rPr lang="en-US" dirty="0" smtClean="0"/>
              <a:t>209/20.9</a:t>
            </a:r>
            <a:endParaRPr lang="en-US" dirty="0"/>
          </a:p>
          <a:p>
            <a:r>
              <a:rPr lang="en-US" dirty="0" smtClean="0"/>
              <a:t>2</a:t>
            </a:r>
            <a:r>
              <a:rPr lang="en-US" baseline="30000" dirty="0" smtClean="0"/>
              <a:t>nd</a:t>
            </a:r>
            <a:r>
              <a:rPr lang="en-US" dirty="0" smtClean="0"/>
              <a:t>-171/19</a:t>
            </a:r>
            <a:endParaRPr lang="en-US" dirty="0"/>
          </a:p>
          <a:p>
            <a:r>
              <a:rPr lang="en-US" dirty="0" smtClean="0"/>
              <a:t>3</a:t>
            </a:r>
            <a:r>
              <a:rPr lang="en-US" baseline="30000" dirty="0" smtClean="0"/>
              <a:t>rd</a:t>
            </a:r>
            <a:r>
              <a:rPr lang="en-US" dirty="0" smtClean="0"/>
              <a:t>-159/22.7</a:t>
            </a:r>
            <a:endParaRPr lang="en-US" dirty="0"/>
          </a:p>
          <a:p>
            <a:r>
              <a:rPr lang="en-US" dirty="0"/>
              <a:t>Total = </a:t>
            </a:r>
            <a:r>
              <a:rPr lang="en-US" dirty="0" smtClean="0"/>
              <a:t>532</a:t>
            </a:r>
            <a:endParaRPr lang="en-US" dirty="0"/>
          </a:p>
          <a:p>
            <a:r>
              <a:rPr lang="en-US" dirty="0"/>
              <a:t>We are looking good</a:t>
            </a:r>
            <a:r>
              <a:rPr lang="en-US" dirty="0" smtClean="0"/>
              <a:t>!</a:t>
            </a:r>
          </a:p>
          <a:p>
            <a:pPr marL="0" indent="0">
              <a:buNone/>
            </a:pPr>
            <a:endParaRPr lang="en-US" dirty="0"/>
          </a:p>
          <a:p>
            <a:r>
              <a:rPr lang="en-US" dirty="0" smtClean="0"/>
              <a:t>Car tags-Evelyn</a:t>
            </a:r>
          </a:p>
          <a:p>
            <a:endParaRPr lang="en-US" dirty="0"/>
          </a:p>
        </p:txBody>
      </p:sp>
    </p:spTree>
    <p:extLst>
      <p:ext uri="{BB962C8B-B14F-4D97-AF65-F5344CB8AC3E}">
        <p14:creationId xmlns:p14="http://schemas.microsoft.com/office/powerpoint/2010/main" val="1200064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to Know</a:t>
            </a:r>
            <a:endParaRPr lang="en-US" dirty="0"/>
          </a:p>
        </p:txBody>
      </p:sp>
      <p:sp>
        <p:nvSpPr>
          <p:cNvPr id="3" name="Content Placeholder 2"/>
          <p:cNvSpPr>
            <a:spLocks noGrp="1"/>
          </p:cNvSpPr>
          <p:nvPr>
            <p:ph idx="1"/>
          </p:nvPr>
        </p:nvSpPr>
        <p:spPr>
          <a:xfrm>
            <a:off x="1865194" y="2121408"/>
            <a:ext cx="8420669" cy="4050792"/>
          </a:xfrm>
        </p:spPr>
        <p:txBody>
          <a:bodyPr/>
          <a:lstStyle/>
          <a:p>
            <a:r>
              <a:rPr lang="en-US" dirty="0" smtClean="0"/>
              <a:t>PDC Reps:  Nancy </a:t>
            </a:r>
            <a:r>
              <a:rPr lang="en-US" dirty="0" err="1" smtClean="0"/>
              <a:t>Brashers</a:t>
            </a:r>
            <a:r>
              <a:rPr lang="en-US" dirty="0"/>
              <a:t> </a:t>
            </a:r>
            <a:r>
              <a:rPr lang="en-US" dirty="0" smtClean="0"/>
              <a:t>&amp; Nancy Longo	</a:t>
            </a:r>
          </a:p>
          <a:p>
            <a:r>
              <a:rPr lang="en-US" dirty="0" smtClean="0"/>
              <a:t>PBIS Coach:  Pam </a:t>
            </a:r>
            <a:r>
              <a:rPr lang="en-US" dirty="0" err="1" smtClean="0"/>
              <a:t>Hazell</a:t>
            </a:r>
            <a:endParaRPr lang="en-US" dirty="0" smtClean="0"/>
          </a:p>
          <a:p>
            <a:r>
              <a:rPr lang="en-US" dirty="0" smtClean="0"/>
              <a:t>Math Leads:  </a:t>
            </a:r>
            <a:r>
              <a:rPr lang="en-US" dirty="0" err="1" smtClean="0"/>
              <a:t>Daralyn</a:t>
            </a:r>
            <a:r>
              <a:rPr lang="en-US" dirty="0" smtClean="0"/>
              <a:t> Scroggins, Donna </a:t>
            </a:r>
            <a:r>
              <a:rPr lang="en-US" dirty="0" err="1" smtClean="0"/>
              <a:t>Schisler</a:t>
            </a:r>
            <a:r>
              <a:rPr lang="en-US" dirty="0" smtClean="0"/>
              <a:t>, &amp; </a:t>
            </a:r>
            <a:r>
              <a:rPr lang="en-US" dirty="0" err="1" smtClean="0"/>
              <a:t>Juli</a:t>
            </a:r>
            <a:r>
              <a:rPr lang="en-US" dirty="0" smtClean="0"/>
              <a:t> </a:t>
            </a:r>
            <a:r>
              <a:rPr lang="en-US" dirty="0" err="1" smtClean="0"/>
              <a:t>Stutesman</a:t>
            </a:r>
            <a:endParaRPr lang="en-US" dirty="0" smtClean="0"/>
          </a:p>
          <a:p>
            <a:r>
              <a:rPr lang="en-US" dirty="0" smtClean="0"/>
              <a:t>Webmaster:  Ginger Conner</a:t>
            </a:r>
          </a:p>
          <a:p>
            <a:r>
              <a:rPr lang="en-US" dirty="0" smtClean="0"/>
              <a:t>Interventionists:  Marty Bowling (ELA) and Leah Edwards (Math) </a:t>
            </a:r>
          </a:p>
          <a:p>
            <a:r>
              <a:rPr lang="en-US" dirty="0" smtClean="0"/>
              <a:t>Grade Level Reps:  Jennifer Engel, Donna </a:t>
            </a:r>
            <a:r>
              <a:rPr lang="en-US" dirty="0" err="1" smtClean="0"/>
              <a:t>Schisler</a:t>
            </a:r>
            <a:r>
              <a:rPr lang="en-US" dirty="0" smtClean="0"/>
              <a:t>, &amp; Melissa Harris</a:t>
            </a:r>
          </a:p>
          <a:p>
            <a:r>
              <a:rPr lang="en-US" dirty="0" smtClean="0"/>
              <a:t>Special Area &amp; Sped Reps: Nancy </a:t>
            </a:r>
            <a:r>
              <a:rPr lang="en-US" dirty="0" err="1" smtClean="0"/>
              <a:t>Dygert</a:t>
            </a:r>
            <a:r>
              <a:rPr lang="en-US" dirty="0" smtClean="0"/>
              <a:t>, Jan </a:t>
            </a:r>
            <a:r>
              <a:rPr lang="en-US" dirty="0" err="1" smtClean="0"/>
              <a:t>Dongarra</a:t>
            </a:r>
            <a:r>
              <a:rPr lang="en-US" dirty="0" smtClean="0"/>
              <a:t> &amp; Maggie Martinez</a:t>
            </a:r>
          </a:p>
          <a:p>
            <a:r>
              <a:rPr lang="en-US" dirty="0" smtClean="0"/>
              <a:t>TAC: Cindy Nevins &amp; </a:t>
            </a:r>
            <a:r>
              <a:rPr lang="en-US" dirty="0" err="1" smtClean="0"/>
              <a:t>Juli</a:t>
            </a:r>
            <a:r>
              <a:rPr lang="en-US" dirty="0" smtClean="0"/>
              <a:t> </a:t>
            </a:r>
            <a:r>
              <a:rPr lang="en-US" dirty="0" err="1" smtClean="0"/>
              <a:t>Stutesman</a:t>
            </a:r>
            <a:endParaRPr lang="en-US" dirty="0" smtClean="0"/>
          </a:p>
          <a:p>
            <a:r>
              <a:rPr lang="en-US" dirty="0" smtClean="0"/>
              <a:t>ELL: Marta </a:t>
            </a:r>
            <a:r>
              <a:rPr lang="en-US" dirty="0" err="1" smtClean="0"/>
              <a:t>Nangel</a:t>
            </a:r>
            <a:r>
              <a:rPr lang="en-US" dirty="0" smtClean="0"/>
              <a:t> &amp; Dana Maple </a:t>
            </a:r>
            <a:endParaRPr lang="en-US" dirty="0"/>
          </a:p>
        </p:txBody>
      </p:sp>
    </p:spTree>
    <p:extLst>
      <p:ext uri="{BB962C8B-B14F-4D97-AF65-F5344CB8AC3E}">
        <p14:creationId xmlns:p14="http://schemas.microsoft.com/office/powerpoint/2010/main" val="151308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Area Updates </a:t>
            </a:r>
            <a:endParaRPr lang="en-US" dirty="0"/>
          </a:p>
        </p:txBody>
      </p:sp>
      <p:sp>
        <p:nvSpPr>
          <p:cNvPr id="3" name="Content Placeholder 2"/>
          <p:cNvSpPr>
            <a:spLocks noGrp="1"/>
          </p:cNvSpPr>
          <p:nvPr>
            <p:ph idx="1"/>
          </p:nvPr>
        </p:nvSpPr>
        <p:spPr/>
        <p:txBody>
          <a:bodyPr/>
          <a:lstStyle/>
          <a:p>
            <a:r>
              <a:rPr lang="en-US" dirty="0" smtClean="0"/>
              <a:t>Literacy Update-Michelle Brown Meetings</a:t>
            </a:r>
          </a:p>
          <a:p>
            <a:r>
              <a:rPr lang="en-US" dirty="0" smtClean="0"/>
              <a:t>Math Update-</a:t>
            </a:r>
            <a:r>
              <a:rPr lang="en-US" dirty="0" err="1" smtClean="0"/>
              <a:t>Juli</a:t>
            </a:r>
            <a:r>
              <a:rPr lang="en-US" dirty="0" smtClean="0"/>
              <a:t> </a:t>
            </a:r>
            <a:r>
              <a:rPr lang="en-US" dirty="0" err="1" smtClean="0"/>
              <a:t>Stutesman</a:t>
            </a:r>
            <a:endParaRPr lang="en-US" dirty="0"/>
          </a:p>
        </p:txBody>
      </p:sp>
    </p:spTree>
    <p:extLst>
      <p:ext uri="{BB962C8B-B14F-4D97-AF65-F5344CB8AC3E}">
        <p14:creationId xmlns:p14="http://schemas.microsoft.com/office/powerpoint/2010/main" val="2820818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Service Update 	</a:t>
            </a:r>
            <a:endParaRPr lang="en-US" dirty="0"/>
          </a:p>
        </p:txBody>
      </p:sp>
      <p:sp>
        <p:nvSpPr>
          <p:cNvPr id="3" name="Content Placeholder 2"/>
          <p:cNvSpPr>
            <a:spLocks noGrp="1"/>
          </p:cNvSpPr>
          <p:nvPr>
            <p:ph idx="1"/>
          </p:nvPr>
        </p:nvSpPr>
        <p:spPr/>
        <p:txBody>
          <a:bodyPr>
            <a:normAutofit fontScale="92500"/>
          </a:bodyPr>
          <a:lstStyle/>
          <a:p>
            <a:r>
              <a:rPr lang="en-US" dirty="0" smtClean="0"/>
              <a:t>Nurse Haley</a:t>
            </a:r>
          </a:p>
          <a:p>
            <a:pPr lvl="1"/>
            <a:r>
              <a:rPr lang="en-US" dirty="0" smtClean="0"/>
              <a:t>AED Location (</a:t>
            </a:r>
            <a:r>
              <a:rPr lang="en-US" b="1" dirty="0" smtClean="0"/>
              <a:t>Automated external defibrillator) </a:t>
            </a:r>
            <a:r>
              <a:rPr lang="en-US" dirty="0" smtClean="0"/>
              <a:t>- Lounge</a:t>
            </a:r>
          </a:p>
          <a:p>
            <a:pPr lvl="1"/>
            <a:r>
              <a:rPr lang="en-US" dirty="0" smtClean="0"/>
              <a:t>AED training would have been provided in CPR Training</a:t>
            </a:r>
          </a:p>
          <a:p>
            <a:pPr lvl="1"/>
            <a:r>
              <a:rPr lang="en-US" dirty="0" smtClean="0"/>
              <a:t>Trained staff would staff with the victim, other staff may be directed to go retrieve the AED device.</a:t>
            </a:r>
            <a:endParaRPr lang="en-US" dirty="0"/>
          </a:p>
          <a:p>
            <a:pPr lvl="1"/>
            <a:r>
              <a:rPr lang="en-US" dirty="0" smtClean="0"/>
              <a:t>Emergency Meds-Location </a:t>
            </a:r>
            <a:r>
              <a:rPr lang="en-US" smtClean="0"/>
              <a:t>in Nurse's </a:t>
            </a:r>
            <a:r>
              <a:rPr lang="en-US" dirty="0" smtClean="0"/>
              <a:t>Office </a:t>
            </a:r>
          </a:p>
          <a:p>
            <a:pPr lvl="1"/>
            <a:r>
              <a:rPr lang="en-US" dirty="0" smtClean="0"/>
              <a:t>Asthma- Nurse Haley will come to the child in need instead of the child traveling to the Nurse’s office.</a:t>
            </a:r>
          </a:p>
          <a:p>
            <a:pPr lvl="1"/>
            <a:r>
              <a:rPr lang="en-US" dirty="0" smtClean="0"/>
              <a:t>Nurse Haley will communicate with each teacher directly if a student has a critical health concern. </a:t>
            </a:r>
          </a:p>
          <a:p>
            <a:pPr lvl="1"/>
            <a:r>
              <a:rPr lang="en-US" dirty="0" smtClean="0"/>
              <a:t>Fieldtrips- Be mindful of group assignments when a student is in need of medication/severe allergies/asthma, etc. </a:t>
            </a:r>
          </a:p>
          <a:p>
            <a:pPr lvl="1"/>
            <a:r>
              <a:rPr lang="en-US" dirty="0" smtClean="0"/>
              <a:t>School Health - Nurse Haley will provide on-going communication regarding school health news throughout the school year.</a:t>
            </a:r>
          </a:p>
        </p:txBody>
      </p:sp>
    </p:spTree>
    <p:extLst>
      <p:ext uri="{BB962C8B-B14F-4D97-AF65-F5344CB8AC3E}">
        <p14:creationId xmlns:p14="http://schemas.microsoft.com/office/powerpoint/2010/main" val="2494796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PDC	</a:t>
            </a:r>
            <a:endParaRPr lang="en-US" dirty="0"/>
          </a:p>
        </p:txBody>
      </p:sp>
      <p:sp>
        <p:nvSpPr>
          <p:cNvPr id="3" name="Content Placeholder 2"/>
          <p:cNvSpPr>
            <a:spLocks noGrp="1"/>
          </p:cNvSpPr>
          <p:nvPr>
            <p:ph idx="1"/>
          </p:nvPr>
        </p:nvSpPr>
        <p:spPr/>
        <p:txBody>
          <a:bodyPr/>
          <a:lstStyle/>
          <a:p>
            <a:r>
              <a:rPr lang="en-US" dirty="0" smtClean="0"/>
              <a:t>Nancy Longo &amp; Nancy </a:t>
            </a:r>
            <a:r>
              <a:rPr lang="en-US" dirty="0" err="1" smtClean="0"/>
              <a:t>Brashers</a:t>
            </a:r>
            <a:r>
              <a:rPr lang="en-US" dirty="0" smtClean="0"/>
              <a:t> </a:t>
            </a:r>
            <a:endParaRPr lang="en-US" dirty="0"/>
          </a:p>
        </p:txBody>
      </p:sp>
    </p:spTree>
    <p:extLst>
      <p:ext uri="{BB962C8B-B14F-4D97-AF65-F5344CB8AC3E}">
        <p14:creationId xmlns:p14="http://schemas.microsoft.com/office/powerpoint/2010/main" val="1082780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Association </a:t>
            </a:r>
            <a:endParaRPr lang="en-US" dirty="0"/>
          </a:p>
        </p:txBody>
      </p:sp>
      <p:sp>
        <p:nvSpPr>
          <p:cNvPr id="3" name="Content Placeholder 2"/>
          <p:cNvSpPr>
            <a:spLocks noGrp="1"/>
          </p:cNvSpPr>
          <p:nvPr>
            <p:ph idx="1"/>
          </p:nvPr>
        </p:nvSpPr>
        <p:spPr/>
        <p:txBody>
          <a:bodyPr/>
          <a:lstStyle/>
          <a:p>
            <a:r>
              <a:rPr lang="en-US" dirty="0" smtClean="0"/>
              <a:t>Cindy Nevins</a:t>
            </a:r>
            <a:endParaRPr lang="en-US" dirty="0"/>
          </a:p>
        </p:txBody>
      </p:sp>
    </p:spTree>
    <p:extLst>
      <p:ext uri="{BB962C8B-B14F-4D97-AF65-F5344CB8AC3E}">
        <p14:creationId xmlns:p14="http://schemas.microsoft.com/office/powerpoint/2010/main" val="2998857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TC103457503[[fn=Quotable]]</Template>
  <TotalTime>1144</TotalTime>
  <Words>1063</Words>
  <Application>Microsoft Office PowerPoint</Application>
  <PresentationFormat>Widescreen</PresentationFormat>
  <Paragraphs>306</Paragraphs>
  <Slides>28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Bradley Hand ITC</vt:lpstr>
      <vt:lpstr>Calibri</vt:lpstr>
      <vt:lpstr>Calisto MT</vt:lpstr>
      <vt:lpstr>Century Gothic</vt:lpstr>
      <vt:lpstr>Times New Roman</vt:lpstr>
      <vt:lpstr>Wingdings 2</vt:lpstr>
      <vt:lpstr>Quotable</vt:lpstr>
      <vt:lpstr>August Faculty Meeting </vt:lpstr>
      <vt:lpstr>#crestrong</vt:lpstr>
      <vt:lpstr>Welcome to the FAMILY! </vt:lpstr>
      <vt:lpstr>Office Updates</vt:lpstr>
      <vt:lpstr>People to Know</vt:lpstr>
      <vt:lpstr>Content Area Updates </vt:lpstr>
      <vt:lpstr>Health Service Update  </vt:lpstr>
      <vt:lpstr>PDC </vt:lpstr>
      <vt:lpstr>Teacher Association </vt:lpstr>
      <vt:lpstr>2014-2015 PBIS/Character Team</vt:lpstr>
      <vt:lpstr>    Positive Behavior Instructional Support</vt:lpstr>
      <vt:lpstr>PowerPoint Presentation</vt:lpstr>
      <vt:lpstr>Announcements &amp; Assemblies </vt:lpstr>
      <vt:lpstr>Individual reward system choice</vt:lpstr>
      <vt:lpstr>Class reward system </vt:lpstr>
      <vt:lpstr>Mandated Reporting</vt:lpstr>
      <vt:lpstr>Intruder Drill </vt:lpstr>
      <vt:lpstr>Policy review </vt:lpstr>
      <vt:lpstr>Discipline Blueprint</vt:lpstr>
      <vt:lpstr>Talent Ed Updates</vt:lpstr>
      <vt:lpstr>Strategic Planning (MSIP5)</vt:lpstr>
      <vt:lpstr>Communication</vt:lpstr>
      <vt:lpstr>Home to School Communication</vt:lpstr>
      <vt:lpstr>Miscellaneous </vt:lpstr>
      <vt:lpstr>Instructional Focus</vt:lpstr>
      <vt:lpstr>Final thoughts…</vt:lpstr>
      <vt:lpstr>Treats</vt:lpstr>
      <vt:lpstr>#crestrong</vt:lpstr>
    </vt:vector>
  </TitlesOfParts>
  <Company>Branson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Faculty Meeting</dc:title>
  <dc:creator>Windows User</dc:creator>
  <cp:lastModifiedBy>Windows User</cp:lastModifiedBy>
  <cp:revision>38</cp:revision>
  <dcterms:created xsi:type="dcterms:W3CDTF">2014-07-17T13:06:29Z</dcterms:created>
  <dcterms:modified xsi:type="dcterms:W3CDTF">2014-08-18T17:17:27Z</dcterms:modified>
</cp:coreProperties>
</file>